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687" r:id="rId2"/>
  </p:sldMasterIdLst>
  <p:notesMasterIdLst>
    <p:notesMasterId r:id="rId25"/>
  </p:notesMasterIdLst>
  <p:sldIdLst>
    <p:sldId id="259" r:id="rId3"/>
    <p:sldId id="261" r:id="rId4"/>
    <p:sldId id="257" r:id="rId5"/>
    <p:sldId id="263" r:id="rId6"/>
    <p:sldId id="264" r:id="rId7"/>
    <p:sldId id="265" r:id="rId8"/>
    <p:sldId id="278" r:id="rId9"/>
    <p:sldId id="279" r:id="rId10"/>
    <p:sldId id="280" r:id="rId11"/>
    <p:sldId id="281" r:id="rId12"/>
    <p:sldId id="282" r:id="rId13"/>
    <p:sldId id="283" r:id="rId14"/>
    <p:sldId id="285" r:id="rId15"/>
    <p:sldId id="286" r:id="rId16"/>
    <p:sldId id="287" r:id="rId17"/>
    <p:sldId id="288" r:id="rId18"/>
    <p:sldId id="274" r:id="rId19"/>
    <p:sldId id="275" r:id="rId20"/>
    <p:sldId id="276" r:id="rId21"/>
    <p:sldId id="277" r:id="rId22"/>
    <p:sldId id="289" r:id="rId23"/>
    <p:sldId id="262" r:id="rId24"/>
  </p:sldIdLst>
  <p:sldSz cx="24382413" cy="13716000"/>
  <p:notesSz cx="6858000" cy="9144000"/>
  <p:defaultTextStyle>
    <a:defPPr>
      <a:defRPr lang="en-US"/>
    </a:defPPr>
    <a:lvl1pPr marL="0" algn="l" defTabSz="1089690" rtl="0" eaLnBrk="1" latinLnBrk="0" hangingPunct="1">
      <a:defRPr sz="4290" kern="1200">
        <a:solidFill>
          <a:schemeClr val="tx1"/>
        </a:solidFill>
        <a:latin typeface="+mn-lt"/>
        <a:ea typeface="+mn-ea"/>
        <a:cs typeface="+mn-cs"/>
      </a:defRPr>
    </a:lvl1pPr>
    <a:lvl2pPr marL="1089690" algn="l" defTabSz="1089690" rtl="0" eaLnBrk="1" latinLnBrk="0" hangingPunct="1">
      <a:defRPr sz="4290" kern="1200">
        <a:solidFill>
          <a:schemeClr val="tx1"/>
        </a:solidFill>
        <a:latin typeface="+mn-lt"/>
        <a:ea typeface="+mn-ea"/>
        <a:cs typeface="+mn-cs"/>
      </a:defRPr>
    </a:lvl2pPr>
    <a:lvl3pPr marL="2179381" algn="l" defTabSz="1089690" rtl="0" eaLnBrk="1" latinLnBrk="0" hangingPunct="1">
      <a:defRPr sz="4290" kern="1200">
        <a:solidFill>
          <a:schemeClr val="tx1"/>
        </a:solidFill>
        <a:latin typeface="+mn-lt"/>
        <a:ea typeface="+mn-ea"/>
        <a:cs typeface="+mn-cs"/>
      </a:defRPr>
    </a:lvl3pPr>
    <a:lvl4pPr marL="3269071" algn="l" defTabSz="1089690" rtl="0" eaLnBrk="1" latinLnBrk="0" hangingPunct="1">
      <a:defRPr sz="4290" kern="1200">
        <a:solidFill>
          <a:schemeClr val="tx1"/>
        </a:solidFill>
        <a:latin typeface="+mn-lt"/>
        <a:ea typeface="+mn-ea"/>
        <a:cs typeface="+mn-cs"/>
      </a:defRPr>
    </a:lvl4pPr>
    <a:lvl5pPr marL="4358762" algn="l" defTabSz="1089690" rtl="0" eaLnBrk="1" latinLnBrk="0" hangingPunct="1">
      <a:defRPr sz="4290" kern="1200">
        <a:solidFill>
          <a:schemeClr val="tx1"/>
        </a:solidFill>
        <a:latin typeface="+mn-lt"/>
        <a:ea typeface="+mn-ea"/>
        <a:cs typeface="+mn-cs"/>
      </a:defRPr>
    </a:lvl5pPr>
    <a:lvl6pPr marL="5448452" algn="l" defTabSz="1089690" rtl="0" eaLnBrk="1" latinLnBrk="0" hangingPunct="1">
      <a:defRPr sz="4290" kern="1200">
        <a:solidFill>
          <a:schemeClr val="tx1"/>
        </a:solidFill>
        <a:latin typeface="+mn-lt"/>
        <a:ea typeface="+mn-ea"/>
        <a:cs typeface="+mn-cs"/>
      </a:defRPr>
    </a:lvl6pPr>
    <a:lvl7pPr marL="6538143" algn="l" defTabSz="1089690" rtl="0" eaLnBrk="1" latinLnBrk="0" hangingPunct="1">
      <a:defRPr sz="4290" kern="1200">
        <a:solidFill>
          <a:schemeClr val="tx1"/>
        </a:solidFill>
        <a:latin typeface="+mn-lt"/>
        <a:ea typeface="+mn-ea"/>
        <a:cs typeface="+mn-cs"/>
      </a:defRPr>
    </a:lvl7pPr>
    <a:lvl8pPr marL="7627833" algn="l" defTabSz="1089690" rtl="0" eaLnBrk="1" latinLnBrk="0" hangingPunct="1">
      <a:defRPr sz="4290" kern="1200">
        <a:solidFill>
          <a:schemeClr val="tx1"/>
        </a:solidFill>
        <a:latin typeface="+mn-lt"/>
        <a:ea typeface="+mn-ea"/>
        <a:cs typeface="+mn-cs"/>
      </a:defRPr>
    </a:lvl8pPr>
    <a:lvl9pPr marL="8717524" algn="l" defTabSz="1089690" rtl="0" eaLnBrk="1" latinLnBrk="0" hangingPunct="1">
      <a:defRPr sz="429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ákladní" id="{259B279C-D799-43A8-927F-4ADA3D260B0D}">
          <p14:sldIdLst>
            <p14:sldId id="259"/>
            <p14:sldId id="261"/>
            <p14:sldId id="257"/>
            <p14:sldId id="263"/>
            <p14:sldId id="264"/>
            <p14:sldId id="265"/>
            <p14:sldId id="278"/>
            <p14:sldId id="279"/>
            <p14:sldId id="280"/>
            <p14:sldId id="281"/>
            <p14:sldId id="282"/>
            <p14:sldId id="283"/>
            <p14:sldId id="285"/>
            <p14:sldId id="286"/>
            <p14:sldId id="287"/>
            <p14:sldId id="288"/>
            <p14:sldId id="274"/>
            <p14:sldId id="275"/>
            <p14:sldId id="276"/>
            <p14:sldId id="277"/>
            <p14:sldId id="289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58" d="100"/>
          <a:sy n="58" d="100"/>
        </p:scale>
        <p:origin x="3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3AF64-A59E-49BE-AE5B-39FC8DED1132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472D6-BF83-4139-AE83-0450D90D3A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10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9381" rtl="0" eaLnBrk="1" latinLnBrk="0" hangingPunct="1">
      <a:defRPr sz="2860" kern="1200">
        <a:solidFill>
          <a:schemeClr val="tx1"/>
        </a:solidFill>
        <a:latin typeface="+mn-lt"/>
        <a:ea typeface="+mn-ea"/>
        <a:cs typeface="+mn-cs"/>
      </a:defRPr>
    </a:lvl1pPr>
    <a:lvl2pPr marL="1089690" algn="l" defTabSz="2179381" rtl="0" eaLnBrk="1" latinLnBrk="0" hangingPunct="1">
      <a:defRPr sz="2860" kern="1200">
        <a:solidFill>
          <a:schemeClr val="tx1"/>
        </a:solidFill>
        <a:latin typeface="+mn-lt"/>
        <a:ea typeface="+mn-ea"/>
        <a:cs typeface="+mn-cs"/>
      </a:defRPr>
    </a:lvl2pPr>
    <a:lvl3pPr marL="2179381" algn="l" defTabSz="2179381" rtl="0" eaLnBrk="1" latinLnBrk="0" hangingPunct="1">
      <a:defRPr sz="2860" kern="1200">
        <a:solidFill>
          <a:schemeClr val="tx1"/>
        </a:solidFill>
        <a:latin typeface="+mn-lt"/>
        <a:ea typeface="+mn-ea"/>
        <a:cs typeface="+mn-cs"/>
      </a:defRPr>
    </a:lvl3pPr>
    <a:lvl4pPr marL="3269071" algn="l" defTabSz="2179381" rtl="0" eaLnBrk="1" latinLnBrk="0" hangingPunct="1">
      <a:defRPr sz="2860" kern="1200">
        <a:solidFill>
          <a:schemeClr val="tx1"/>
        </a:solidFill>
        <a:latin typeface="+mn-lt"/>
        <a:ea typeface="+mn-ea"/>
        <a:cs typeface="+mn-cs"/>
      </a:defRPr>
    </a:lvl4pPr>
    <a:lvl5pPr marL="4358762" algn="l" defTabSz="2179381" rtl="0" eaLnBrk="1" latinLnBrk="0" hangingPunct="1">
      <a:defRPr sz="2860" kern="1200">
        <a:solidFill>
          <a:schemeClr val="tx1"/>
        </a:solidFill>
        <a:latin typeface="+mn-lt"/>
        <a:ea typeface="+mn-ea"/>
        <a:cs typeface="+mn-cs"/>
      </a:defRPr>
    </a:lvl5pPr>
    <a:lvl6pPr marL="5448452" algn="l" defTabSz="2179381" rtl="0" eaLnBrk="1" latinLnBrk="0" hangingPunct="1">
      <a:defRPr sz="2860" kern="1200">
        <a:solidFill>
          <a:schemeClr val="tx1"/>
        </a:solidFill>
        <a:latin typeface="+mn-lt"/>
        <a:ea typeface="+mn-ea"/>
        <a:cs typeface="+mn-cs"/>
      </a:defRPr>
    </a:lvl6pPr>
    <a:lvl7pPr marL="6538143" algn="l" defTabSz="2179381" rtl="0" eaLnBrk="1" latinLnBrk="0" hangingPunct="1">
      <a:defRPr sz="2860" kern="1200">
        <a:solidFill>
          <a:schemeClr val="tx1"/>
        </a:solidFill>
        <a:latin typeface="+mn-lt"/>
        <a:ea typeface="+mn-ea"/>
        <a:cs typeface="+mn-cs"/>
      </a:defRPr>
    </a:lvl7pPr>
    <a:lvl8pPr marL="7627833" algn="l" defTabSz="2179381" rtl="0" eaLnBrk="1" latinLnBrk="0" hangingPunct="1">
      <a:defRPr sz="2860" kern="1200">
        <a:solidFill>
          <a:schemeClr val="tx1"/>
        </a:solidFill>
        <a:latin typeface="+mn-lt"/>
        <a:ea typeface="+mn-ea"/>
        <a:cs typeface="+mn-cs"/>
      </a:defRPr>
    </a:lvl8pPr>
    <a:lvl9pPr marL="8717524" algn="l" defTabSz="2179381" rtl="0" eaLnBrk="1" latinLnBrk="0" hangingPunct="1">
      <a:defRPr sz="286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ačát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" y="12693604"/>
            <a:ext cx="23861746" cy="730249"/>
          </a:xfrm>
        </p:spPr>
        <p:txBody>
          <a:bodyPr anchor="ctr"/>
          <a:lstStyle/>
          <a:p>
            <a:pPr algn="ctr"/>
            <a:r>
              <a:rPr lang="pl-PL" dirty="0"/>
              <a:t>autor prezentace, datum prezentace, oddělení, adresa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C78666-978D-4748-BD53-02AE008650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356" y="5492788"/>
            <a:ext cx="4680000" cy="109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681" y="8164702"/>
            <a:ext cx="20725051" cy="2111579"/>
          </a:xfrm>
        </p:spPr>
        <p:txBody>
          <a:bodyPr anchor="b"/>
          <a:lstStyle>
            <a:lvl1pPr algn="ctr">
              <a:defRPr sz="5213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681" y="10256950"/>
            <a:ext cx="20725051" cy="1251761"/>
          </a:xfrm>
        </p:spPr>
        <p:txBody>
          <a:bodyPr>
            <a:normAutofit/>
          </a:bodyPr>
          <a:lstStyle>
            <a:lvl1pPr marL="0" indent="0" algn="ctr">
              <a:buNone/>
              <a:defRPr sz="5213"/>
            </a:lvl1pPr>
            <a:lvl2pPr marL="914440" indent="0" algn="ctr">
              <a:buNone/>
              <a:defRPr sz="4000"/>
            </a:lvl2pPr>
            <a:lvl3pPr marL="1828880" indent="0" algn="ctr">
              <a:buNone/>
              <a:defRPr sz="3599"/>
            </a:lvl3pPr>
            <a:lvl4pPr marL="2743320" indent="0" algn="ctr">
              <a:buNone/>
              <a:defRPr sz="3200"/>
            </a:lvl4pPr>
            <a:lvl5pPr marL="3657760" indent="0" algn="ctr">
              <a:buNone/>
              <a:defRPr sz="3200"/>
            </a:lvl5pPr>
            <a:lvl6pPr marL="4572199" indent="0" algn="ctr">
              <a:buNone/>
              <a:defRPr sz="3200"/>
            </a:lvl6pPr>
            <a:lvl7pPr marL="5486639" indent="0" algn="ctr">
              <a:buNone/>
              <a:defRPr sz="3200"/>
            </a:lvl7pPr>
            <a:lvl8pPr marL="6401079" indent="0" algn="ctr">
              <a:buNone/>
              <a:defRPr sz="3200"/>
            </a:lvl8pPr>
            <a:lvl9pPr marL="7315519" indent="0" algn="ctr">
              <a:buNone/>
              <a:defRPr sz="32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12693600"/>
            <a:ext cx="23864047" cy="730249"/>
          </a:xfrm>
        </p:spPr>
        <p:txBody>
          <a:bodyPr anchor="ctr"/>
          <a:lstStyle/>
          <a:p>
            <a:pPr algn="ctr"/>
            <a:r>
              <a:rPr lang="pl-PL" dirty="0"/>
              <a:t>autor prezentace, datum prezentace, oddělení, adresa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DE11F5F-360D-483B-BDEC-C4D2942923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356" y="5492788"/>
            <a:ext cx="4680000" cy="109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6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věrečný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681" y="3348000"/>
            <a:ext cx="20725051" cy="1342800"/>
          </a:xfrm>
        </p:spPr>
        <p:txBody>
          <a:bodyPr anchor="b">
            <a:normAutofit/>
          </a:bodyPr>
          <a:lstStyle>
            <a:lvl1pPr algn="ctr">
              <a:defRPr sz="421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681" y="4917600"/>
            <a:ext cx="20725051" cy="558000"/>
          </a:xfrm>
        </p:spPr>
        <p:txBody>
          <a:bodyPr>
            <a:normAutofit/>
          </a:bodyPr>
          <a:lstStyle>
            <a:lvl1pPr marL="0" indent="0" algn="ctr">
              <a:buNone/>
              <a:defRPr sz="3008" b="0">
                <a:solidFill>
                  <a:schemeClr val="bg1"/>
                </a:solidFill>
              </a:defRPr>
            </a:lvl1pPr>
            <a:lvl2pPr marL="914440" indent="0" algn="ctr">
              <a:buNone/>
              <a:defRPr sz="4000"/>
            </a:lvl2pPr>
            <a:lvl3pPr marL="1828880" indent="0" algn="ctr">
              <a:buNone/>
              <a:defRPr sz="3599"/>
            </a:lvl3pPr>
            <a:lvl4pPr marL="2743320" indent="0" algn="ctr">
              <a:buNone/>
              <a:defRPr sz="3200"/>
            </a:lvl4pPr>
            <a:lvl5pPr marL="3657760" indent="0" algn="ctr">
              <a:buNone/>
              <a:defRPr sz="3200"/>
            </a:lvl5pPr>
            <a:lvl6pPr marL="4572199" indent="0" algn="ctr">
              <a:buNone/>
              <a:defRPr sz="3200"/>
            </a:lvl6pPr>
            <a:lvl7pPr marL="5486639" indent="0" algn="ctr">
              <a:buNone/>
              <a:defRPr sz="3200"/>
            </a:lvl7pPr>
            <a:lvl8pPr marL="6401079" indent="0" algn="ctr">
              <a:buNone/>
              <a:defRPr sz="3200"/>
            </a:lvl8pPr>
            <a:lvl9pPr marL="7315519" indent="0" algn="ctr">
              <a:buNone/>
              <a:defRPr sz="32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2098" y="12693600"/>
            <a:ext cx="23864047" cy="730249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pl-PL" dirty="0"/>
              <a:t>autor prezentace, datum prezentace, oddělení, adresa</a:t>
            </a:r>
            <a:endParaRPr lang="cs-CZ" dirty="0"/>
          </a:p>
        </p:txBody>
      </p:sp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2A7BB364-39A0-47EF-8F6D-9A13F1FBCB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681" y="5788800"/>
            <a:ext cx="20725051" cy="7308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807">
                <a:solidFill>
                  <a:schemeClr val="bg1"/>
                </a:solidFill>
              </a:defRPr>
            </a:lvl1pPr>
            <a:lvl2pPr marL="469193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974479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335397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1696315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964749-B1DB-4F82-B761-5C30F1F7B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56" y="10369575"/>
            <a:ext cx="2923200" cy="68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26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03068" y="12559908"/>
            <a:ext cx="18230400" cy="730249"/>
          </a:xfrm>
        </p:spPr>
        <p:txBody>
          <a:bodyPr/>
          <a:lstStyle/>
          <a:p>
            <a:r>
              <a:rPr lang="pl-PL" dirty="0"/>
              <a:t>autor prezentace, datum prezentace, oddělení,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93553" y="12559908"/>
            <a:ext cx="1371511" cy="730249"/>
          </a:xfrm>
        </p:spPr>
        <p:txBody>
          <a:bodyPr/>
          <a:lstStyle/>
          <a:p>
            <a:fld id="{8A2BCEAA-0AD4-48FE-B655-399857AB8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229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800" y="1805251"/>
            <a:ext cx="20862000" cy="2651126"/>
          </a:xfrm>
        </p:spPr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3067" y="5118441"/>
            <a:ext cx="20862000" cy="7224579"/>
          </a:xfrm>
        </p:spPr>
        <p:txBody>
          <a:bodyPr/>
          <a:lstStyle>
            <a:lvl1pPr marL="0" indent="0">
              <a:buFontTx/>
              <a:buNone/>
              <a:defRPr b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b="0">
                <a:solidFill>
                  <a:schemeClr val="tx2"/>
                </a:solidFill>
              </a:defRPr>
            </a:lvl2pPr>
            <a:lvl3pPr marL="0" indent="0">
              <a:buFontTx/>
              <a:buNone/>
              <a:defRPr b="0">
                <a:solidFill>
                  <a:schemeClr val="tx2"/>
                </a:solidFill>
              </a:defRPr>
            </a:lvl3pPr>
            <a:lvl4pPr marL="0" indent="0">
              <a:buFontTx/>
              <a:buNone/>
              <a:defRPr b="0">
                <a:solidFill>
                  <a:schemeClr val="tx2"/>
                </a:solidFill>
              </a:defRPr>
            </a:lvl4pPr>
            <a:lvl5pPr marL="0" indent="0">
              <a:buFontTx/>
              <a:buNone/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autor prezentace, datum prezentace, oddělení,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7895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ovnání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800" y="1742400"/>
            <a:ext cx="20862000" cy="1900800"/>
          </a:xfrm>
        </p:spPr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800" y="4188064"/>
            <a:ext cx="10044000" cy="8154956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22800" y="4188064"/>
            <a:ext cx="10044000" cy="8154956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autor prezentace, datum prezentace, oddělení, adresa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9097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autor prezentace, datum prezentace, oddělení, adresa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759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autor prezentace, datum prezentace, oddělení, adresa</a:t>
            </a: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2605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681" y="8164702"/>
            <a:ext cx="20725051" cy="2111579"/>
          </a:xfrm>
        </p:spPr>
        <p:txBody>
          <a:bodyPr anchor="b"/>
          <a:lstStyle>
            <a:lvl1pPr algn="ctr">
              <a:defRPr sz="5213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681" y="10256950"/>
            <a:ext cx="20725051" cy="1251761"/>
          </a:xfrm>
        </p:spPr>
        <p:txBody>
          <a:bodyPr>
            <a:normAutofit/>
          </a:bodyPr>
          <a:lstStyle>
            <a:lvl1pPr marL="0" indent="0" algn="ctr">
              <a:buNone/>
              <a:defRPr sz="5213"/>
            </a:lvl1pPr>
            <a:lvl2pPr marL="914440" indent="0" algn="ctr">
              <a:buNone/>
              <a:defRPr sz="4000"/>
            </a:lvl2pPr>
            <a:lvl3pPr marL="1828880" indent="0" algn="ctr">
              <a:buNone/>
              <a:defRPr sz="3599"/>
            </a:lvl3pPr>
            <a:lvl4pPr marL="2743320" indent="0" algn="ctr">
              <a:buNone/>
              <a:defRPr sz="3200"/>
            </a:lvl4pPr>
            <a:lvl5pPr marL="3657760" indent="0" algn="ctr">
              <a:buNone/>
              <a:defRPr sz="3200"/>
            </a:lvl5pPr>
            <a:lvl6pPr marL="4572199" indent="0" algn="ctr">
              <a:buNone/>
              <a:defRPr sz="3200"/>
            </a:lvl6pPr>
            <a:lvl7pPr marL="5486639" indent="0" algn="ctr">
              <a:buNone/>
              <a:defRPr sz="3200"/>
            </a:lvl7pPr>
            <a:lvl8pPr marL="6401079" indent="0" algn="ctr">
              <a:buNone/>
              <a:defRPr sz="3200"/>
            </a:lvl8pPr>
            <a:lvl9pPr marL="7315519" indent="0" algn="ctr">
              <a:buNone/>
              <a:defRPr sz="3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12693600"/>
            <a:ext cx="23864047" cy="730249"/>
          </a:xfrm>
        </p:spPr>
        <p:txBody>
          <a:bodyPr anchor="ctr"/>
          <a:lstStyle/>
          <a:p>
            <a:pPr algn="ctr"/>
            <a:r>
              <a:rPr lang="pl-PL" dirty="0"/>
              <a:t>autor prezentace, datum prezentace, oddělení, adresa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72F9D37-3AB9-4BDF-AF42-50F72600A6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356" y="5492788"/>
            <a:ext cx="4680000" cy="109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2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věrečný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681" y="3348658"/>
            <a:ext cx="20725051" cy="1341446"/>
          </a:xfrm>
        </p:spPr>
        <p:txBody>
          <a:bodyPr anchor="b">
            <a:normAutofit/>
          </a:bodyPr>
          <a:lstStyle>
            <a:lvl1pPr algn="ctr">
              <a:defRPr sz="421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681" y="4919116"/>
            <a:ext cx="20725051" cy="557760"/>
          </a:xfrm>
        </p:spPr>
        <p:txBody>
          <a:bodyPr>
            <a:normAutofit/>
          </a:bodyPr>
          <a:lstStyle>
            <a:lvl1pPr marL="0" indent="0" algn="ctr">
              <a:buNone/>
              <a:defRPr sz="3008" b="0">
                <a:solidFill>
                  <a:schemeClr val="bg1"/>
                </a:solidFill>
              </a:defRPr>
            </a:lvl1pPr>
            <a:lvl2pPr marL="914440" indent="0" algn="ctr">
              <a:buNone/>
              <a:defRPr sz="4000"/>
            </a:lvl2pPr>
            <a:lvl3pPr marL="1828880" indent="0" algn="ctr">
              <a:buNone/>
              <a:defRPr sz="3599"/>
            </a:lvl3pPr>
            <a:lvl4pPr marL="2743320" indent="0" algn="ctr">
              <a:buNone/>
              <a:defRPr sz="3200"/>
            </a:lvl4pPr>
            <a:lvl5pPr marL="3657760" indent="0" algn="ctr">
              <a:buNone/>
              <a:defRPr sz="3200"/>
            </a:lvl5pPr>
            <a:lvl6pPr marL="4572199" indent="0" algn="ctr">
              <a:buNone/>
              <a:defRPr sz="3200"/>
            </a:lvl6pPr>
            <a:lvl7pPr marL="5486639" indent="0" algn="ctr">
              <a:buNone/>
              <a:defRPr sz="3200"/>
            </a:lvl7pPr>
            <a:lvl8pPr marL="6401079" indent="0" algn="ctr">
              <a:buNone/>
              <a:defRPr sz="3200"/>
            </a:lvl8pPr>
            <a:lvl9pPr marL="7315519" indent="0" algn="ctr">
              <a:buNone/>
              <a:defRPr sz="3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2098" y="12693600"/>
            <a:ext cx="23864047" cy="730249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pl-PL" dirty="0"/>
              <a:t>autor prezentace, datum prezentace, oddělení, adresa</a:t>
            </a:r>
            <a:endParaRPr lang="cs-CZ" dirty="0"/>
          </a:p>
        </p:txBody>
      </p:sp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2A7BB364-39A0-47EF-8F6D-9A13F1FBCB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681" y="5790061"/>
            <a:ext cx="20725051" cy="73024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807">
                <a:solidFill>
                  <a:schemeClr val="bg1"/>
                </a:solidFill>
              </a:defRPr>
            </a:lvl1pPr>
            <a:lvl2pPr marL="469193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974479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335397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1696315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839FCD6-F3C3-49E8-9415-9BBB43731E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56" y="10369575"/>
            <a:ext cx="2923200" cy="68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78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autor prezentace, datum prezentace, oddělení, adresa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114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800" y="1824301"/>
            <a:ext cx="20860264" cy="265112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801" y="5118441"/>
            <a:ext cx="20860266" cy="7224579"/>
          </a:xfrm>
        </p:spPr>
        <p:txBody>
          <a:bodyPr/>
          <a:lstStyle>
            <a:lvl1pPr marL="0" indent="0">
              <a:buFontTx/>
              <a:buNone/>
              <a:defRPr b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b="0">
                <a:solidFill>
                  <a:schemeClr val="tx2"/>
                </a:solidFill>
              </a:defRPr>
            </a:lvl2pPr>
            <a:lvl3pPr marL="0" indent="0">
              <a:buFontTx/>
              <a:buNone/>
              <a:defRPr b="0">
                <a:solidFill>
                  <a:schemeClr val="tx2"/>
                </a:solidFill>
              </a:defRPr>
            </a:lvl3pPr>
            <a:lvl4pPr marL="0" indent="0">
              <a:buFontTx/>
              <a:buNone/>
              <a:defRPr b="0">
                <a:solidFill>
                  <a:schemeClr val="tx2"/>
                </a:solidFill>
              </a:defRPr>
            </a:lvl4pPr>
            <a:lvl5pPr marL="0" indent="0">
              <a:buFontTx/>
              <a:buNone/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autor prezentace, datum prezentace, oddělení,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819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ovnání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800" y="1742400"/>
            <a:ext cx="20860264" cy="190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800" y="4188064"/>
            <a:ext cx="10044000" cy="815495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21064" y="4188064"/>
            <a:ext cx="10044000" cy="815495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autor prezentace, datum prezentace, oddělení, adresa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993553" y="12559908"/>
            <a:ext cx="1371511" cy="730249"/>
          </a:xfrm>
        </p:spPr>
        <p:txBody>
          <a:bodyPr/>
          <a:lstStyle/>
          <a:p>
            <a:fld id="{8A2BCEAA-0AD4-48FE-B655-399857AB8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03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autor prezentace, datum prezentace, oddělení, adresa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195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autor prezentace, datum prezentace, oddělení, adresa</a:t>
            </a: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86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ačát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" y="12693604"/>
            <a:ext cx="23861746" cy="730249"/>
          </a:xfrm>
        </p:spPr>
        <p:txBody>
          <a:bodyPr anchor="ctr"/>
          <a:lstStyle/>
          <a:p>
            <a:pPr algn="ctr"/>
            <a:r>
              <a:rPr lang="pl-PL" dirty="0"/>
              <a:t>autor prezentace, datum prezentace, oddělení, adresa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1C84EDC-2C80-4355-BBB4-2BFCA9537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356" y="5492788"/>
            <a:ext cx="4680000" cy="109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0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4800" y="1743074"/>
            <a:ext cx="20860264" cy="19015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4801" y="4188062"/>
            <a:ext cx="20860266" cy="81549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4800" y="12559908"/>
            <a:ext cx="18231000" cy="730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4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dirty="0"/>
              <a:t>autor prezentace, datum prezentace, oddělení,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993553" y="12559908"/>
            <a:ext cx="1371511" cy="730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4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A2BCEAA-0AD4-48FE-B655-399857AB8FE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915827B-10CE-4265-9DFD-F65FD513822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569" y="753279"/>
            <a:ext cx="2923200" cy="68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2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86" r:id="rId3"/>
    <p:sldLayoutId id="2147483674" r:id="rId4"/>
    <p:sldLayoutId id="2147483685" r:id="rId5"/>
    <p:sldLayoutId id="2147483676" r:id="rId6"/>
    <p:sldLayoutId id="2147483678" r:id="rId7"/>
    <p:sldLayoutId id="2147483679" r:id="rId8"/>
  </p:sldLayoutIdLst>
  <p:hf hdr="0" dt="0"/>
  <p:txStyles>
    <p:titleStyle>
      <a:lvl1pPr algn="l" defTabSz="1828880" rtl="0" eaLnBrk="1" latinLnBrk="0" hangingPunct="1">
        <a:lnSpc>
          <a:spcPct val="100000"/>
        </a:lnSpc>
        <a:spcBef>
          <a:spcPct val="0"/>
        </a:spcBef>
        <a:buNone/>
        <a:defRPr sz="5213" b="1" kern="1200">
          <a:solidFill>
            <a:schemeClr val="accent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97010" indent="-397010" algn="l" defTabSz="1828880" rtl="0" eaLnBrk="1" latinLnBrk="0" hangingPunct="1">
        <a:lnSpc>
          <a:spcPct val="100000"/>
        </a:lnSpc>
        <a:spcBef>
          <a:spcPts val="2001"/>
        </a:spcBef>
        <a:buFont typeface="Open Sans" panose="020B0606030504020204" pitchFamily="34" charset="0"/>
        <a:buChar char="–"/>
        <a:defRPr sz="3810" b="1" kern="1200">
          <a:solidFill>
            <a:schemeClr val="accent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866203" indent="-397010" algn="l" defTabSz="1828880" rtl="0" eaLnBrk="1" latinLnBrk="0" hangingPunct="1">
        <a:lnSpc>
          <a:spcPct val="100000"/>
        </a:lnSpc>
        <a:spcBef>
          <a:spcPts val="602"/>
        </a:spcBef>
        <a:buFont typeface="Open Sans" panose="020B0606030504020204" pitchFamily="34" charset="0"/>
        <a:buChar char="–"/>
        <a:defRPr sz="3409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299305" indent="-324826" algn="l" defTabSz="1828880" rtl="0" eaLnBrk="1" latinLnBrk="0" hangingPunct="1">
        <a:lnSpc>
          <a:spcPct val="100000"/>
        </a:lnSpc>
        <a:spcBef>
          <a:spcPts val="1003"/>
        </a:spcBef>
        <a:buFont typeface="Open Sans" panose="020B0606030504020204" pitchFamily="34" charset="0"/>
        <a:buChar char="–"/>
        <a:defRPr sz="2807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60223" indent="-324826" algn="l" defTabSz="1828880" rtl="0" eaLnBrk="1" latinLnBrk="0" hangingPunct="1">
        <a:lnSpc>
          <a:spcPct val="100000"/>
        </a:lnSpc>
        <a:spcBef>
          <a:spcPts val="1001"/>
        </a:spcBef>
        <a:buFont typeface="Open Sans" panose="020B0606030504020204" pitchFamily="34" charset="0"/>
        <a:buChar char="–"/>
        <a:defRPr sz="2807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21141" indent="-324826" algn="l" defTabSz="1828880" rtl="0" eaLnBrk="1" latinLnBrk="0" hangingPunct="1">
        <a:lnSpc>
          <a:spcPct val="100000"/>
        </a:lnSpc>
        <a:spcBef>
          <a:spcPts val="1001"/>
        </a:spcBef>
        <a:buFont typeface="Open Sans" panose="020B0606030504020204" pitchFamily="34" charset="0"/>
        <a:buChar char="–"/>
        <a:defRPr sz="2807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5029420" indent="-457221" algn="l" defTabSz="18288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3860" indent="-457221" algn="l" defTabSz="18288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8300" indent="-457221" algn="l" defTabSz="18288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2740" indent="-457221" algn="l" defTabSz="18288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8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440" algn="l" defTabSz="182888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880" algn="l" defTabSz="182888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3320" algn="l" defTabSz="182888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7760" algn="l" defTabSz="182888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2199" algn="l" defTabSz="182888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6639" algn="l" defTabSz="182888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401079" algn="l" defTabSz="182888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5519" algn="l" defTabSz="182888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4800" y="1742400"/>
            <a:ext cx="20862000" cy="19008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3067" y="4188062"/>
            <a:ext cx="20862000" cy="81549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3068" y="12559908"/>
            <a:ext cx="18230400" cy="730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4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dirty="0"/>
              <a:t>autor prezentace, datum prezentace, oddělení,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993553" y="12559908"/>
            <a:ext cx="1371511" cy="730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4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A2BCEAA-0AD4-48FE-B655-399857AB8FE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C7F2C4F-94BD-4325-807E-D5EF2244312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569" y="753279"/>
            <a:ext cx="2923200" cy="68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7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hf hdr="0" dt="0"/>
  <p:txStyles>
    <p:titleStyle>
      <a:lvl1pPr algn="l" defTabSz="1828880" rtl="0" eaLnBrk="1" latinLnBrk="0" hangingPunct="1">
        <a:lnSpc>
          <a:spcPct val="100000"/>
        </a:lnSpc>
        <a:spcBef>
          <a:spcPct val="0"/>
        </a:spcBef>
        <a:buNone/>
        <a:defRPr sz="5213" b="1" kern="1200">
          <a:solidFill>
            <a:schemeClr val="accent4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97010" indent="-397010" algn="l" defTabSz="1828880" rtl="0" eaLnBrk="1" latinLnBrk="0" hangingPunct="1">
        <a:lnSpc>
          <a:spcPct val="100000"/>
        </a:lnSpc>
        <a:spcBef>
          <a:spcPts val="2001"/>
        </a:spcBef>
        <a:buFont typeface="Open Sans" panose="020B0606030504020204" pitchFamily="34" charset="0"/>
        <a:buChar char="–"/>
        <a:defRPr sz="3810" b="1" kern="1200">
          <a:solidFill>
            <a:schemeClr val="accent4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866203" indent="-397010" algn="l" defTabSz="1828880" rtl="0" eaLnBrk="1" latinLnBrk="0" hangingPunct="1">
        <a:lnSpc>
          <a:spcPct val="100000"/>
        </a:lnSpc>
        <a:spcBef>
          <a:spcPts val="602"/>
        </a:spcBef>
        <a:buFont typeface="Open Sans" panose="020B0606030504020204" pitchFamily="34" charset="0"/>
        <a:buChar char="–"/>
        <a:defRPr sz="3409" kern="1200">
          <a:solidFill>
            <a:schemeClr val="accent5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299305" indent="-324826" algn="l" defTabSz="1828880" rtl="0" eaLnBrk="1" latinLnBrk="0" hangingPunct="1">
        <a:lnSpc>
          <a:spcPct val="100000"/>
        </a:lnSpc>
        <a:spcBef>
          <a:spcPts val="1003"/>
        </a:spcBef>
        <a:buFont typeface="Open Sans" panose="020B0606030504020204" pitchFamily="34" charset="0"/>
        <a:buChar char="–"/>
        <a:defRPr sz="2807" kern="1200">
          <a:solidFill>
            <a:schemeClr val="accent5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60223" indent="-324826" algn="l" defTabSz="1828880" rtl="0" eaLnBrk="1" latinLnBrk="0" hangingPunct="1">
        <a:lnSpc>
          <a:spcPct val="100000"/>
        </a:lnSpc>
        <a:spcBef>
          <a:spcPts val="1001"/>
        </a:spcBef>
        <a:buFont typeface="Open Sans" panose="020B0606030504020204" pitchFamily="34" charset="0"/>
        <a:buChar char="–"/>
        <a:defRPr sz="2807" kern="1200">
          <a:solidFill>
            <a:schemeClr val="accent5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21141" indent="-324826" algn="l" defTabSz="1828880" rtl="0" eaLnBrk="1" latinLnBrk="0" hangingPunct="1">
        <a:lnSpc>
          <a:spcPct val="100000"/>
        </a:lnSpc>
        <a:spcBef>
          <a:spcPts val="1001"/>
        </a:spcBef>
        <a:buFont typeface="Open Sans" panose="020B0606030504020204" pitchFamily="34" charset="0"/>
        <a:buChar char="–"/>
        <a:defRPr sz="2807" kern="1200">
          <a:solidFill>
            <a:schemeClr val="accent5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5029420" indent="-457221" algn="l" defTabSz="18288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3860" indent="-457221" algn="l" defTabSz="18288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8300" indent="-457221" algn="l" defTabSz="18288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2740" indent="-457221" algn="l" defTabSz="18288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8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440" algn="l" defTabSz="182888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880" algn="l" defTabSz="182888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3320" algn="l" defTabSz="182888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7760" algn="l" defTabSz="182888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2199" algn="l" defTabSz="182888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6639" algn="l" defTabSz="182888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401079" algn="l" defTabSz="182888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5519" algn="l" defTabSz="182888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7037C3-5E75-4EC1-971E-D46611832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680" y="7211962"/>
            <a:ext cx="20725051" cy="2640147"/>
          </a:xfrm>
        </p:spPr>
        <p:txBody>
          <a:bodyPr>
            <a:normAutofit/>
          </a:bodyPr>
          <a:lstStyle/>
          <a:p>
            <a:r>
              <a:rPr lang="cs-CZ" sz="8000" dirty="0">
                <a:solidFill>
                  <a:schemeClr val="tx1"/>
                </a:solidFill>
              </a:rPr>
              <a:t>Seminář k žádosti o dotaci v rámci dotačního programu Vnitroblok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CA9F4C-967F-4820-B618-F9BC7082C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11272058"/>
            <a:ext cx="23990531" cy="2151791"/>
          </a:xfrm>
        </p:spPr>
        <p:txBody>
          <a:bodyPr/>
          <a:lstStyle/>
          <a:p>
            <a:pPr algn="r"/>
            <a:r>
              <a:rPr lang="pl-PL" sz="3500" b="1" dirty="0"/>
              <a:t>Mgr. et Mgr. Klára Minarčíková</a:t>
            </a:r>
          </a:p>
          <a:p>
            <a:pPr algn="r"/>
            <a:r>
              <a:rPr lang="cs-CZ" sz="3500" dirty="0">
                <a:solidFill>
                  <a:schemeClr val="tx1"/>
                </a:solidFill>
              </a:rPr>
              <a:t>minarcikova.klara@brno.cz</a:t>
            </a:r>
          </a:p>
          <a:p>
            <a:pPr algn="r"/>
            <a:r>
              <a:rPr lang="cs-CZ" sz="3500" dirty="0">
                <a:solidFill>
                  <a:schemeClr val="tx1"/>
                </a:solidFill>
              </a:rPr>
              <a:t>+420 542 174 343</a:t>
            </a:r>
          </a:p>
          <a:p>
            <a:pPr algn="r"/>
            <a:r>
              <a:rPr lang="cs-CZ" sz="3500" dirty="0">
                <a:solidFill>
                  <a:schemeClr val="tx1"/>
                </a:solidFill>
              </a:rPr>
              <a:t>referent ekologické výchovy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A6F461F-6C2F-4072-86A0-6AB8D10B7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9801" y="292151"/>
            <a:ext cx="8304246" cy="23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90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3FA9C-0366-4506-B935-399F9994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160" y="1444990"/>
            <a:ext cx="20860264" cy="1230156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e) </a:t>
            </a:r>
            <a:r>
              <a:rPr lang="cs-CZ" dirty="0">
                <a:solidFill>
                  <a:schemeClr val="tx1"/>
                </a:solidFill>
              </a:rPr>
              <a:t>Souhlas majitele pozemku (či pozemků), na kterém bude projekt realizován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87EA92-05E3-4C97-A7EB-1B125B944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160" y="3124032"/>
            <a:ext cx="20860266" cy="8154956"/>
          </a:xfrm>
        </p:spPr>
        <p:txBody>
          <a:bodyPr/>
          <a:lstStyle/>
          <a:p>
            <a:r>
              <a:rPr lang="cs-CZ" b="0" dirty="0"/>
              <a:t>v případě vlastnictví </a:t>
            </a:r>
            <a:r>
              <a:rPr lang="cs-CZ" dirty="0"/>
              <a:t>celého pozemku výhradně SVJ/BD:</a:t>
            </a:r>
          </a:p>
          <a:p>
            <a:pPr lvl="1"/>
            <a:r>
              <a:rPr lang="cs-CZ" dirty="0"/>
              <a:t>výpis ze schůze vlastníků vč. košilky s podpisy přítomných/plných mocí (odsouhlasení na základě vlastních stanov) souhlas se zhotovením projektu</a:t>
            </a:r>
          </a:p>
          <a:p>
            <a:r>
              <a:rPr lang="cs-CZ" b="0" dirty="0"/>
              <a:t>v případě vlastnictví </a:t>
            </a:r>
            <a:r>
              <a:rPr lang="cs-CZ" dirty="0"/>
              <a:t>části pozemku SVJ/BD:</a:t>
            </a:r>
          </a:p>
          <a:p>
            <a:pPr lvl="1"/>
            <a:r>
              <a:rPr lang="cs-CZ" dirty="0"/>
              <a:t>výpis ze schůze vlastníků vč. košilky s podpisy přítomných/plných mocí (odsouhlasení na základě vlastních stanov)</a:t>
            </a:r>
          </a:p>
          <a:p>
            <a:pPr lvl="1"/>
            <a:r>
              <a:rPr lang="cs-CZ" dirty="0"/>
              <a:t>souhlas podílového vlastníka pozemku s realizací projektu a dotací</a:t>
            </a:r>
          </a:p>
          <a:p>
            <a:r>
              <a:rPr lang="cs-CZ" b="0" dirty="0"/>
              <a:t>v případě vlastnictví </a:t>
            </a:r>
            <a:r>
              <a:rPr lang="cs-CZ" dirty="0"/>
              <a:t>jiné osoby než je žadatel:</a:t>
            </a:r>
          </a:p>
          <a:p>
            <a:pPr lvl="1"/>
            <a:r>
              <a:rPr lang="cs-CZ" dirty="0"/>
              <a:t>nutný souhlas majitele pozemku s realizací projektu i s dotací</a:t>
            </a:r>
          </a:p>
          <a:p>
            <a:pPr lvl="1"/>
            <a:r>
              <a:rPr lang="cs-CZ" dirty="0"/>
              <a:t>příkladem může být SMB (svěřeno MČ)</a:t>
            </a:r>
          </a:p>
          <a:p>
            <a:pPr lvl="1"/>
            <a:r>
              <a:rPr lang="cs-CZ" dirty="0"/>
              <a:t>souhlas se zhotovením projektu daným SVJ/BD</a:t>
            </a:r>
          </a:p>
          <a:p>
            <a:pPr lvl="1"/>
            <a:endParaRPr lang="cs-CZ" dirty="0"/>
          </a:p>
          <a:p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597CB-1247-4171-8CC4-C6665CA7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8E8F23D-3200-96F2-D29F-30B696A38D17}"/>
              </a:ext>
            </a:extLst>
          </p:cNvPr>
          <p:cNvSpPr/>
          <p:nvPr/>
        </p:nvSpPr>
        <p:spPr>
          <a:xfrm>
            <a:off x="10241280" y="11887200"/>
            <a:ext cx="2244436" cy="1402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5659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3FA9C-0366-4506-B935-399F9994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160" y="926486"/>
            <a:ext cx="20860264" cy="123015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f) </a:t>
            </a:r>
            <a:r>
              <a:rPr lang="cs-CZ" dirty="0">
                <a:solidFill>
                  <a:schemeClr val="tx1"/>
                </a:solidFill>
              </a:rPr>
              <a:t>Výpis z Evidence skutečných majitelů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87EA92-05E3-4C97-A7EB-1B125B944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160" y="3124032"/>
            <a:ext cx="20860266" cy="8154956"/>
          </a:xfrm>
        </p:spPr>
        <p:txBody>
          <a:bodyPr/>
          <a:lstStyle/>
          <a:p>
            <a:r>
              <a:rPr lang="cs-CZ" b="0" dirty="0"/>
              <a:t>částečný výpis lze získat na stránkách: </a:t>
            </a:r>
            <a:r>
              <a:rPr lang="cs-CZ" dirty="0"/>
              <a:t>esm.justice.cz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597CB-1247-4171-8CC4-C6665CA7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8E8F23D-3200-96F2-D29F-30B696A38D17}"/>
              </a:ext>
            </a:extLst>
          </p:cNvPr>
          <p:cNvSpPr/>
          <p:nvPr/>
        </p:nvSpPr>
        <p:spPr>
          <a:xfrm>
            <a:off x="10241280" y="11887200"/>
            <a:ext cx="2244436" cy="1402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881D9E7-B5E7-EDE8-B5FF-5FA2FCF13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49" y="3828657"/>
            <a:ext cx="10749453" cy="946150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3E0EF96-7FFF-C8AB-2A7E-DF8536DD62F3}"/>
              </a:ext>
            </a:extLst>
          </p:cNvPr>
          <p:cNvSpPr/>
          <p:nvPr/>
        </p:nvSpPr>
        <p:spPr>
          <a:xfrm>
            <a:off x="820049" y="9293629"/>
            <a:ext cx="1690395" cy="5486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47DE2B9-B9C6-999A-25BC-36221D2C5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6391" y="5392006"/>
            <a:ext cx="12276288" cy="7803246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112443E2-03E7-E2EB-4225-ABF6D93019E8}"/>
              </a:ext>
            </a:extLst>
          </p:cNvPr>
          <p:cNvSpPr/>
          <p:nvPr/>
        </p:nvSpPr>
        <p:spPr>
          <a:xfrm>
            <a:off x="21363424" y="12419745"/>
            <a:ext cx="2643732" cy="5486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C2E58EDB-AA94-1DE2-2ADD-2D4A59CB9494}"/>
              </a:ext>
            </a:extLst>
          </p:cNvPr>
          <p:cNvSpPr txBox="1">
            <a:spLocks/>
          </p:cNvSpPr>
          <p:nvPr/>
        </p:nvSpPr>
        <p:spPr>
          <a:xfrm>
            <a:off x="15019953" y="3124032"/>
            <a:ext cx="4847465" cy="81549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97010" indent="-397010" algn="l" defTabSz="1828880" rtl="0" eaLnBrk="1" latinLnBrk="0" hangingPunct="1">
              <a:lnSpc>
                <a:spcPct val="100000"/>
              </a:lnSpc>
              <a:spcBef>
                <a:spcPts val="2001"/>
              </a:spcBef>
              <a:buFont typeface="Open Sans" panose="020B0606030504020204" pitchFamily="34" charset="0"/>
              <a:buChar char="–"/>
              <a:defRPr sz="3810" b="1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866203" indent="-397010" algn="l" defTabSz="1828880" rtl="0" eaLnBrk="1" latinLnBrk="0" hangingPunct="1">
              <a:lnSpc>
                <a:spcPct val="100000"/>
              </a:lnSpc>
              <a:spcBef>
                <a:spcPts val="602"/>
              </a:spcBef>
              <a:buFont typeface="Open Sans" panose="020B0606030504020204" pitchFamily="34" charset="0"/>
              <a:buChar char="–"/>
              <a:defRPr sz="3409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99305" indent="-324826" algn="l" defTabSz="1828880" rtl="0" eaLnBrk="1" latinLnBrk="0" hangingPunct="1">
              <a:lnSpc>
                <a:spcPct val="100000"/>
              </a:lnSpc>
              <a:spcBef>
                <a:spcPts val="1003"/>
              </a:spcBef>
              <a:buFont typeface="Open Sans" panose="020B0606030504020204" pitchFamily="34" charset="0"/>
              <a:buChar char="–"/>
              <a:defRPr sz="2807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60223" indent="-324826" algn="l" defTabSz="1828880" rtl="0" eaLnBrk="1" latinLnBrk="0" hangingPunct="1">
              <a:lnSpc>
                <a:spcPct val="100000"/>
              </a:lnSpc>
              <a:spcBef>
                <a:spcPts val="1001"/>
              </a:spcBef>
              <a:buFont typeface="Open Sans" panose="020B0606030504020204" pitchFamily="34" charset="0"/>
              <a:buChar char="–"/>
              <a:defRPr sz="2807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21141" indent="-324826" algn="l" defTabSz="1828880" rtl="0" eaLnBrk="1" latinLnBrk="0" hangingPunct="1">
              <a:lnSpc>
                <a:spcPct val="100000"/>
              </a:lnSpc>
              <a:spcBef>
                <a:spcPts val="1001"/>
              </a:spcBef>
              <a:buFont typeface="Open Sans" panose="020B0606030504020204" pitchFamily="34" charset="0"/>
              <a:buChar char="–"/>
              <a:defRPr sz="2807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5029420" indent="-457221" algn="l" defTabSz="1828880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860" indent="-457221" algn="l" defTabSz="1828880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300" indent="-457221" algn="l" defTabSz="1828880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740" indent="-457221" algn="l" defTabSz="1828880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0" dirty="0"/>
              <a:t>ve formátu </a:t>
            </a:r>
            <a:r>
              <a:rPr lang="cs-CZ" dirty="0"/>
              <a:t>PDF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16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3FA9C-0366-4506-B935-399F9994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160" y="679029"/>
            <a:ext cx="20860264" cy="123015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g) </a:t>
            </a:r>
            <a:r>
              <a:rPr lang="cs-CZ" dirty="0">
                <a:solidFill>
                  <a:schemeClr val="tx1"/>
                </a:solidFill>
              </a:rPr>
              <a:t>Doklad prokazující existenci žadatele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87EA92-05E3-4C97-A7EB-1B125B944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160" y="2220901"/>
            <a:ext cx="20860266" cy="8154956"/>
          </a:xfrm>
        </p:spPr>
        <p:txBody>
          <a:bodyPr/>
          <a:lstStyle/>
          <a:p>
            <a:r>
              <a:rPr lang="cs-CZ" b="0" dirty="0"/>
              <a:t>lze doložit ve formě:</a:t>
            </a:r>
          </a:p>
          <a:p>
            <a:pPr lvl="1"/>
            <a:r>
              <a:rPr lang="cs-CZ" dirty="0"/>
              <a:t>platných stanov daného SVJ/BD</a:t>
            </a:r>
          </a:p>
          <a:p>
            <a:pPr lvl="1"/>
            <a:r>
              <a:rPr lang="cs-CZ" dirty="0"/>
              <a:t>výpis z rejstříku or.justice.cz</a:t>
            </a:r>
          </a:p>
          <a:p>
            <a:pPr lvl="1"/>
            <a:r>
              <a:rPr lang="cs-CZ" dirty="0"/>
              <a:t>aktuální kopii zřizovací listiny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597CB-1247-4171-8CC4-C6665CA7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21AC1C-8539-196E-C5B4-55082114D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7835" y="679029"/>
            <a:ext cx="10170924" cy="10127644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05757F7D-3097-428B-C13D-903B31DC404E}"/>
              </a:ext>
            </a:extLst>
          </p:cNvPr>
          <p:cNvSpPr txBox="1">
            <a:spLocks/>
          </p:cNvSpPr>
          <p:nvPr/>
        </p:nvSpPr>
        <p:spPr>
          <a:xfrm>
            <a:off x="503159" y="5224380"/>
            <a:ext cx="13404676" cy="1896726"/>
          </a:xfrm>
          <a:prstGeom prst="rect">
            <a:avLst/>
          </a:prstGeom>
        </p:spPr>
        <p:txBody>
          <a:bodyPr vert="horz" lIns="0" tIns="0" rIns="0" bIns="0" rtlCol="0" anchor="b">
            <a:normAutofit fontScale="97500"/>
          </a:bodyPr>
          <a:lstStyle>
            <a:lvl1pPr algn="l" defTabSz="182888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13" b="1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cs-CZ" sz="521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h) </a:t>
            </a:r>
            <a:r>
              <a:rPr lang="cs-CZ" sz="5210" dirty="0">
                <a:solidFill>
                  <a:schemeClr val="tx1"/>
                </a:solidFill>
              </a:rPr>
              <a:t>Doklad o volbě statutárního zástupce/ statutárních zástupců 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4DB44C8A-CF68-EF8B-5A63-57E36F00593C}"/>
              </a:ext>
            </a:extLst>
          </p:cNvPr>
          <p:cNvSpPr txBox="1">
            <a:spLocks/>
          </p:cNvSpPr>
          <p:nvPr/>
        </p:nvSpPr>
        <p:spPr>
          <a:xfrm>
            <a:off x="503159" y="7432822"/>
            <a:ext cx="12980086" cy="56543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97010" indent="-397010" algn="l" defTabSz="1828880" rtl="0" eaLnBrk="1" latinLnBrk="0" hangingPunct="1">
              <a:lnSpc>
                <a:spcPct val="100000"/>
              </a:lnSpc>
              <a:spcBef>
                <a:spcPts val="2001"/>
              </a:spcBef>
              <a:buFont typeface="Open Sans" panose="020B0606030504020204" pitchFamily="34" charset="0"/>
              <a:buChar char="–"/>
              <a:defRPr sz="3810" b="1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866203" indent="-397010" algn="l" defTabSz="1828880" rtl="0" eaLnBrk="1" latinLnBrk="0" hangingPunct="1">
              <a:lnSpc>
                <a:spcPct val="100000"/>
              </a:lnSpc>
              <a:spcBef>
                <a:spcPts val="602"/>
              </a:spcBef>
              <a:buFont typeface="Open Sans" panose="020B0606030504020204" pitchFamily="34" charset="0"/>
              <a:buChar char="–"/>
              <a:defRPr sz="3409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99305" indent="-324826" algn="l" defTabSz="1828880" rtl="0" eaLnBrk="1" latinLnBrk="0" hangingPunct="1">
              <a:lnSpc>
                <a:spcPct val="100000"/>
              </a:lnSpc>
              <a:spcBef>
                <a:spcPts val="1003"/>
              </a:spcBef>
              <a:buFont typeface="Open Sans" panose="020B0606030504020204" pitchFamily="34" charset="0"/>
              <a:buChar char="–"/>
              <a:defRPr sz="2807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60223" indent="-324826" algn="l" defTabSz="1828880" rtl="0" eaLnBrk="1" latinLnBrk="0" hangingPunct="1">
              <a:lnSpc>
                <a:spcPct val="100000"/>
              </a:lnSpc>
              <a:spcBef>
                <a:spcPts val="1001"/>
              </a:spcBef>
              <a:buFont typeface="Open Sans" panose="020B0606030504020204" pitchFamily="34" charset="0"/>
              <a:buChar char="–"/>
              <a:defRPr sz="2807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21141" indent="-324826" algn="l" defTabSz="1828880" rtl="0" eaLnBrk="1" latinLnBrk="0" hangingPunct="1">
              <a:lnSpc>
                <a:spcPct val="100000"/>
              </a:lnSpc>
              <a:spcBef>
                <a:spcPts val="1001"/>
              </a:spcBef>
              <a:buFont typeface="Open Sans" panose="020B0606030504020204" pitchFamily="34" charset="0"/>
              <a:buChar char="–"/>
              <a:defRPr sz="2807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5029420" indent="-457221" algn="l" defTabSz="1828880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860" indent="-457221" algn="l" defTabSz="1828880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300" indent="-457221" algn="l" defTabSz="1828880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740" indent="-457221" algn="l" defTabSz="1828880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0" dirty="0"/>
              <a:t>dokládá se </a:t>
            </a:r>
            <a:r>
              <a:rPr lang="cs-CZ" dirty="0"/>
              <a:t>pouze v případě</a:t>
            </a:r>
            <a:r>
              <a:rPr lang="cs-CZ" b="0" dirty="0"/>
              <a:t>, kdy </a:t>
            </a:r>
            <a:r>
              <a:rPr lang="cs-CZ" dirty="0"/>
              <a:t>toto není zřejmé </a:t>
            </a:r>
            <a:r>
              <a:rPr lang="cs-CZ" b="0" dirty="0"/>
              <a:t>již z předchozí přílohy!</a:t>
            </a:r>
          </a:p>
          <a:p>
            <a:r>
              <a:rPr lang="cs-CZ" b="0" dirty="0"/>
              <a:t>lze doložit ve formě:</a:t>
            </a:r>
          </a:p>
          <a:p>
            <a:pPr lvl="1"/>
            <a:r>
              <a:rPr lang="cs-CZ" dirty="0"/>
              <a:t>platných stanov daného SVJ/BD</a:t>
            </a:r>
          </a:p>
          <a:p>
            <a:pPr lvl="1"/>
            <a:r>
              <a:rPr lang="cs-CZ" dirty="0"/>
              <a:t>výpis z rejstříku or.justice.cz</a:t>
            </a:r>
          </a:p>
          <a:p>
            <a:pPr lvl="1"/>
            <a:r>
              <a:rPr lang="cs-CZ" dirty="0"/>
              <a:t>aktuální kopii zřizovací listiny</a:t>
            </a:r>
          </a:p>
          <a:p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7934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3FA9C-0366-4506-B935-399F9994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24" y="628495"/>
            <a:ext cx="10044000" cy="19008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i) Čestné prohlášení pro fyzické i právnické osoby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87EA92-05E3-4C97-A7EB-1B125B944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145" y="2991031"/>
            <a:ext cx="23366880" cy="8154956"/>
          </a:xfrm>
        </p:spPr>
        <p:txBody>
          <a:bodyPr>
            <a:normAutofit/>
          </a:bodyPr>
          <a:lstStyle/>
          <a:p>
            <a:r>
              <a:rPr lang="cs-CZ" b="0" dirty="0"/>
              <a:t>dostupné na stránce </a:t>
            </a:r>
            <a:r>
              <a:rPr lang="cs-CZ" dirty="0"/>
              <a:t>ekodotace.brno.cz, </a:t>
            </a:r>
            <a:r>
              <a:rPr lang="cs-CZ" b="0" dirty="0"/>
              <a:t>sekce</a:t>
            </a:r>
            <a:r>
              <a:rPr lang="cs-CZ" dirty="0"/>
              <a:t> Dokumenty, Vnitroblok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597CB-1247-4171-8CC4-C6665CA7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8E8F23D-3200-96F2-D29F-30B696A38D17}"/>
              </a:ext>
            </a:extLst>
          </p:cNvPr>
          <p:cNvSpPr/>
          <p:nvPr/>
        </p:nvSpPr>
        <p:spPr>
          <a:xfrm>
            <a:off x="10241280" y="11887200"/>
            <a:ext cx="2244436" cy="1402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126B8DF5-B1B1-E013-5D48-8BF452ABE4D5}"/>
              </a:ext>
            </a:extLst>
          </p:cNvPr>
          <p:cNvSpPr txBox="1">
            <a:spLocks/>
          </p:cNvSpPr>
          <p:nvPr/>
        </p:nvSpPr>
        <p:spPr>
          <a:xfrm>
            <a:off x="12191206" y="628495"/>
            <a:ext cx="10822974" cy="19008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182888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13" b="1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cs-CZ" dirty="0">
                <a:solidFill>
                  <a:schemeClr val="tx1"/>
                </a:solidFill>
              </a:rPr>
              <a:t>j) Čestné prohlášení pro právnické osoby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90AECB9-9601-EC8E-0A0C-17A95DC0F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670" y="3640287"/>
            <a:ext cx="7352202" cy="1007571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F3CF4106-2102-135D-9F14-17D3A4B1F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0492" y="3646548"/>
            <a:ext cx="6417426" cy="96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13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3FA9C-0366-4506-B935-399F9994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162" y="803015"/>
            <a:ext cx="20860264" cy="123015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k) </a:t>
            </a:r>
            <a:r>
              <a:rPr lang="cs-CZ" dirty="0">
                <a:solidFill>
                  <a:schemeClr val="tx1"/>
                </a:solidFill>
              </a:rPr>
              <a:t>Doklad o zřízení bankovního účtu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87EA92-05E3-4C97-A7EB-1B125B944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160" y="2190828"/>
            <a:ext cx="20860266" cy="2658188"/>
          </a:xfrm>
        </p:spPr>
        <p:txBody>
          <a:bodyPr/>
          <a:lstStyle/>
          <a:p>
            <a:r>
              <a:rPr lang="cs-CZ" b="0" dirty="0"/>
              <a:t>dokládá se ve formě:</a:t>
            </a:r>
          </a:p>
          <a:p>
            <a:pPr lvl="1"/>
            <a:r>
              <a:rPr lang="cs-CZ" dirty="0"/>
              <a:t>uzavřené smlouvy</a:t>
            </a:r>
          </a:p>
          <a:p>
            <a:pPr lvl="1"/>
            <a:r>
              <a:rPr lang="cs-CZ" dirty="0"/>
              <a:t>výpis z účtu, kde je patrné č. </a:t>
            </a:r>
            <a:r>
              <a:rPr lang="cs-CZ" dirty="0" err="1"/>
              <a:t>ú.</a:t>
            </a:r>
            <a:r>
              <a:rPr lang="cs-CZ" dirty="0"/>
              <a:t> a vlastník</a:t>
            </a:r>
          </a:p>
          <a:p>
            <a:pPr lvl="1"/>
            <a:r>
              <a:rPr lang="cs-CZ" dirty="0"/>
              <a:t>potvrzení z banky o existenci daného účtu</a:t>
            </a:r>
          </a:p>
          <a:p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597CB-1247-4171-8CC4-C6665CA7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8E8F23D-3200-96F2-D29F-30B696A38D17}"/>
              </a:ext>
            </a:extLst>
          </p:cNvPr>
          <p:cNvSpPr/>
          <p:nvPr/>
        </p:nvSpPr>
        <p:spPr>
          <a:xfrm>
            <a:off x="10241280" y="11887200"/>
            <a:ext cx="2244436" cy="1402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559A7A-5940-4976-2178-8B38D87DCAAF}"/>
              </a:ext>
            </a:extLst>
          </p:cNvPr>
          <p:cNvSpPr txBox="1">
            <a:spLocks/>
          </p:cNvSpPr>
          <p:nvPr/>
        </p:nvSpPr>
        <p:spPr>
          <a:xfrm>
            <a:off x="503160" y="5801023"/>
            <a:ext cx="23637000" cy="17797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182888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13" b="1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cs-CZ" sz="521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l) </a:t>
            </a:r>
            <a:r>
              <a:rPr lang="cs-CZ" sz="5210" dirty="0">
                <a:solidFill>
                  <a:schemeClr val="tx1"/>
                </a:solidFill>
              </a:rPr>
              <a:t>Účetní doklad o úhradě vypracování Projektové dokumentace, včetně dokladu o relevantním požadovaném vzdělání autora nebo kopie profesního oprávnění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64922A55-3593-EDB6-EAFE-C7A4D90C32F4}"/>
              </a:ext>
            </a:extLst>
          </p:cNvPr>
          <p:cNvSpPr txBox="1">
            <a:spLocks/>
          </p:cNvSpPr>
          <p:nvPr/>
        </p:nvSpPr>
        <p:spPr>
          <a:xfrm>
            <a:off x="933365" y="7722266"/>
            <a:ext cx="20860266" cy="55901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97010" indent="-397010" algn="l" defTabSz="1828880" rtl="0" eaLnBrk="1" latinLnBrk="0" hangingPunct="1">
              <a:lnSpc>
                <a:spcPct val="100000"/>
              </a:lnSpc>
              <a:spcBef>
                <a:spcPts val="2001"/>
              </a:spcBef>
              <a:buFont typeface="Open Sans" panose="020B0606030504020204" pitchFamily="34" charset="0"/>
              <a:buChar char="–"/>
              <a:defRPr sz="3810" b="1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866203" indent="-397010" algn="l" defTabSz="1828880" rtl="0" eaLnBrk="1" latinLnBrk="0" hangingPunct="1">
              <a:lnSpc>
                <a:spcPct val="100000"/>
              </a:lnSpc>
              <a:spcBef>
                <a:spcPts val="602"/>
              </a:spcBef>
              <a:buFont typeface="Open Sans" panose="020B0606030504020204" pitchFamily="34" charset="0"/>
              <a:buChar char="–"/>
              <a:defRPr sz="3409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99305" indent="-324826" algn="l" defTabSz="1828880" rtl="0" eaLnBrk="1" latinLnBrk="0" hangingPunct="1">
              <a:lnSpc>
                <a:spcPct val="100000"/>
              </a:lnSpc>
              <a:spcBef>
                <a:spcPts val="1003"/>
              </a:spcBef>
              <a:buFont typeface="Open Sans" panose="020B0606030504020204" pitchFamily="34" charset="0"/>
              <a:buChar char="–"/>
              <a:defRPr sz="2807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60223" indent="-324826" algn="l" defTabSz="1828880" rtl="0" eaLnBrk="1" latinLnBrk="0" hangingPunct="1">
              <a:lnSpc>
                <a:spcPct val="100000"/>
              </a:lnSpc>
              <a:spcBef>
                <a:spcPts val="1001"/>
              </a:spcBef>
              <a:buFont typeface="Open Sans" panose="020B0606030504020204" pitchFamily="34" charset="0"/>
              <a:buChar char="–"/>
              <a:defRPr sz="2807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21141" indent="-324826" algn="l" defTabSz="1828880" rtl="0" eaLnBrk="1" latinLnBrk="0" hangingPunct="1">
              <a:lnSpc>
                <a:spcPct val="100000"/>
              </a:lnSpc>
              <a:spcBef>
                <a:spcPts val="1001"/>
              </a:spcBef>
              <a:buFont typeface="Open Sans" panose="020B0606030504020204" pitchFamily="34" charset="0"/>
              <a:buChar char="–"/>
              <a:defRPr sz="2807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5029420" indent="-457221" algn="l" defTabSz="1828880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860" indent="-457221" algn="l" defTabSz="1828880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300" indent="-457221" algn="l" defTabSz="1828880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740" indent="-457221" algn="l" defTabSz="1828880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faktura</a:t>
            </a:r>
            <a:r>
              <a:rPr lang="cs-CZ" b="0" dirty="0"/>
              <a:t> za zhotovení projektu</a:t>
            </a:r>
          </a:p>
          <a:p>
            <a:r>
              <a:rPr lang="cs-CZ" dirty="0"/>
              <a:t>výdajový pokladní doklad/výpis z bankovního účtu </a:t>
            </a:r>
            <a:r>
              <a:rPr lang="cs-CZ" b="0" dirty="0"/>
              <a:t>o zaplacení dané faktury</a:t>
            </a:r>
          </a:p>
          <a:p>
            <a:r>
              <a:rPr lang="cs-CZ" dirty="0"/>
              <a:t>doklad o relevantním vzdělání </a:t>
            </a:r>
            <a:r>
              <a:rPr lang="cs-CZ" b="0" dirty="0"/>
              <a:t>autora projektu (VŠ/SŠ diplom, certifikát, výpis z komory, výpis z rejstříku aj.)</a:t>
            </a:r>
            <a:endParaRPr lang="cs-CZ" dirty="0"/>
          </a:p>
          <a:p>
            <a:pPr lvl="1"/>
            <a:r>
              <a:rPr lang="cs-CZ" dirty="0"/>
              <a:t>v případě, že projektant nepožadoval platbu za zhotovení projektu, doloží se o tomto čestné prohlášení</a:t>
            </a:r>
          </a:p>
        </p:txBody>
      </p:sp>
    </p:spTree>
    <p:extLst>
      <p:ext uri="{BB962C8B-B14F-4D97-AF65-F5344CB8AC3E}">
        <p14:creationId xmlns:p14="http://schemas.microsoft.com/office/powerpoint/2010/main" val="3012561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3FA9C-0366-4506-B935-399F9994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159" y="1601036"/>
            <a:ext cx="23370993" cy="2056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m) </a:t>
            </a:r>
            <a:r>
              <a:rPr lang="cs-CZ" dirty="0">
                <a:solidFill>
                  <a:schemeClr val="tx1"/>
                </a:solidFill>
              </a:rPr>
              <a:t>Výpis ze Sbírky listin prokazující splnění povinnosti dle </a:t>
            </a:r>
            <a:r>
              <a:rPr lang="cs-CZ" dirty="0" err="1">
                <a:solidFill>
                  <a:schemeClr val="tx1"/>
                </a:solidFill>
              </a:rPr>
              <a:t>ust</a:t>
            </a:r>
            <a:r>
              <a:rPr lang="cs-CZ" dirty="0">
                <a:solidFill>
                  <a:schemeClr val="tx1"/>
                </a:solidFill>
              </a:rPr>
              <a:t>. Zákona č. 563/1991 Sb., o účetnictví v platném znění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87EA92-05E3-4C97-A7EB-1B125B944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159" y="5471199"/>
            <a:ext cx="10619270" cy="5784234"/>
          </a:xfrm>
        </p:spPr>
        <p:txBody>
          <a:bodyPr>
            <a:normAutofit lnSpcReduction="10000"/>
          </a:bodyPr>
          <a:lstStyle/>
          <a:p>
            <a:r>
              <a:rPr lang="cs-CZ" b="0" dirty="0"/>
              <a:t>dostupné na </a:t>
            </a:r>
            <a:r>
              <a:rPr lang="cs-CZ" dirty="0"/>
              <a:t>or.justice.cz </a:t>
            </a:r>
          </a:p>
          <a:p>
            <a:r>
              <a:rPr lang="cs-CZ" b="0" dirty="0"/>
              <a:t>vytisknout</a:t>
            </a:r>
            <a:r>
              <a:rPr lang="cs-CZ" dirty="0"/>
              <a:t>→ </a:t>
            </a:r>
            <a:r>
              <a:rPr lang="cs-CZ" b="0" dirty="0"/>
              <a:t>místo tiskárny vybrat </a:t>
            </a:r>
            <a:r>
              <a:rPr lang="cs-CZ" dirty="0"/>
              <a:t>Uložit jako PDF</a:t>
            </a:r>
          </a:p>
          <a:p>
            <a:r>
              <a:rPr lang="cs-CZ" b="0" dirty="0"/>
              <a:t>je třeba mít zveřejněné alespoň </a:t>
            </a:r>
            <a:r>
              <a:rPr lang="cs-CZ" dirty="0"/>
              <a:t>3 roky zpětně (2023, 2022, 2021)</a:t>
            </a:r>
          </a:p>
          <a:p>
            <a:r>
              <a:rPr lang="cs-CZ" b="0" dirty="0"/>
              <a:t>v</a:t>
            </a:r>
            <a:r>
              <a:rPr lang="cs-CZ" b="0"/>
              <a:t> </a:t>
            </a:r>
            <a:r>
              <a:rPr lang="cs-CZ" b="0" dirty="0"/>
              <a:t>případě že tak není, je třeba zaslat na rejstříkový soud (Krajský soud v Brně přes datovou schránku) a požádat o zveřejnění ve sbírce listin)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597CB-1247-4171-8CC4-C6665CA7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8E8F23D-3200-96F2-D29F-30B696A38D17}"/>
              </a:ext>
            </a:extLst>
          </p:cNvPr>
          <p:cNvSpPr/>
          <p:nvPr/>
        </p:nvSpPr>
        <p:spPr>
          <a:xfrm>
            <a:off x="10241280" y="11887200"/>
            <a:ext cx="2244436" cy="1402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7158138-59C4-10EA-5888-9AB2971AF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498" y="3891781"/>
            <a:ext cx="12135886" cy="9608088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3E38E7D-3A07-CFC5-F90B-523775527C0B}"/>
              </a:ext>
            </a:extLst>
          </p:cNvPr>
          <p:cNvSpPr/>
          <p:nvPr/>
        </p:nvSpPr>
        <p:spPr>
          <a:xfrm>
            <a:off x="21230705" y="4123643"/>
            <a:ext cx="2144684" cy="5486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843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3FA9C-0366-4506-B935-399F9994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709" y="801261"/>
            <a:ext cx="23370993" cy="120569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n) </a:t>
            </a:r>
            <a:r>
              <a:rPr lang="cs-CZ" dirty="0">
                <a:solidFill>
                  <a:schemeClr val="tx1"/>
                </a:solidFill>
              </a:rPr>
              <a:t>Vygenerovaná a podepsaná žádost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87EA92-05E3-4C97-A7EB-1B125B944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0742" y="3255591"/>
            <a:ext cx="8830473" cy="9005255"/>
          </a:xfrm>
        </p:spPr>
        <p:txBody>
          <a:bodyPr>
            <a:normAutofit/>
          </a:bodyPr>
          <a:lstStyle/>
          <a:p>
            <a:r>
              <a:rPr lang="cs-CZ" b="0" dirty="0"/>
              <a:t>poslední krok, lze získat v </a:t>
            </a:r>
            <a:r>
              <a:rPr lang="cs-CZ" dirty="0"/>
              <a:t>systému </a:t>
            </a:r>
            <a:r>
              <a:rPr lang="cs-CZ" dirty="0" err="1"/>
              <a:t>Grantys</a:t>
            </a:r>
            <a:r>
              <a:rPr lang="cs-CZ" dirty="0"/>
              <a:t> </a:t>
            </a:r>
            <a:r>
              <a:rPr lang="cs-CZ" b="0" dirty="0"/>
              <a:t>až po vyplnění všech potřebných kolonek</a:t>
            </a:r>
          </a:p>
          <a:p>
            <a:r>
              <a:rPr lang="cs-CZ" b="0" dirty="0"/>
              <a:t>vybere se formát PDF, následně </a:t>
            </a:r>
            <a:r>
              <a:rPr lang="cs-CZ" dirty="0"/>
              <a:t>vytvořit dokument</a:t>
            </a:r>
          </a:p>
          <a:p>
            <a:pPr lvl="1"/>
            <a:r>
              <a:rPr lang="cs-CZ" dirty="0"/>
              <a:t>takto vygenerovaná žádost se vytiskne, podepíše a udělá </a:t>
            </a:r>
            <a:r>
              <a:rPr lang="cs-CZ" dirty="0" err="1"/>
              <a:t>scan</a:t>
            </a:r>
            <a:endParaRPr lang="cs-CZ" dirty="0"/>
          </a:p>
          <a:p>
            <a:pPr lvl="1"/>
            <a:r>
              <a:rPr lang="cs-CZ" dirty="0"/>
              <a:t>následně po vložení a finální kontrole se projekt odešle ke kontrole</a:t>
            </a:r>
          </a:p>
          <a:p>
            <a:r>
              <a:rPr lang="cs-CZ" dirty="0"/>
              <a:t>VŠE je vratné! </a:t>
            </a:r>
            <a:r>
              <a:rPr lang="cs-CZ" b="0" dirty="0"/>
              <a:t>Není třeba se bát projekt ke kontrole odeslat, do 31.10. mohu projekt znovu otevřít k úpravám</a:t>
            </a: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597CB-1247-4171-8CC4-C6665CA7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8E8F23D-3200-96F2-D29F-30B696A38D17}"/>
              </a:ext>
            </a:extLst>
          </p:cNvPr>
          <p:cNvSpPr/>
          <p:nvPr/>
        </p:nvSpPr>
        <p:spPr>
          <a:xfrm>
            <a:off x="10241280" y="11887200"/>
            <a:ext cx="2244436" cy="1402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7682687-946D-DC3B-95A2-DE2737C83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82" y="2464818"/>
            <a:ext cx="14768341" cy="979602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78D59EB6-4154-8D7F-FC3C-6E337BD344C1}"/>
              </a:ext>
            </a:extLst>
          </p:cNvPr>
          <p:cNvSpPr/>
          <p:nvPr/>
        </p:nvSpPr>
        <p:spPr>
          <a:xfrm>
            <a:off x="6278148" y="4410353"/>
            <a:ext cx="1761671" cy="5486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7361296-68FE-4CF9-7111-FAF894B4B539}"/>
              </a:ext>
            </a:extLst>
          </p:cNvPr>
          <p:cNvSpPr/>
          <p:nvPr/>
        </p:nvSpPr>
        <p:spPr>
          <a:xfrm>
            <a:off x="13077956" y="4410353"/>
            <a:ext cx="1761672" cy="5486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753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3FA9C-0366-4506-B935-399F9994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158" y="597373"/>
            <a:ext cx="6990809" cy="1230156"/>
          </a:xfrm>
        </p:spPr>
        <p:txBody>
          <a:bodyPr/>
          <a:lstStyle/>
          <a:p>
            <a:r>
              <a:rPr lang="en-US" dirty="0"/>
              <a:t>3. </a:t>
            </a:r>
            <a:r>
              <a:rPr lang="cs-CZ" dirty="0"/>
              <a:t>Příklady realizace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597CB-1247-4171-8CC4-C6665CA7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7" name="Obrázek 6" descr="Obsah obrázku venku, strom, Terénní úpravy, tráva&#10;&#10;Popis byl vytvořen automaticky">
            <a:extLst>
              <a:ext uri="{FF2B5EF4-FFF2-40B4-BE49-F238E27FC236}">
                <a16:creationId xmlns:a16="http://schemas.microsoft.com/office/drawing/2014/main" id="{960C43D7-57DC-431F-1977-1EA04F435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453" y="7240514"/>
            <a:ext cx="10152150" cy="5710584"/>
          </a:xfrm>
          <a:prstGeom prst="rect">
            <a:avLst/>
          </a:prstGeom>
        </p:spPr>
      </p:pic>
      <p:graphicFrame>
        <p:nvGraphicFramePr>
          <p:cNvPr id="8" name="Tabulka 8">
            <a:extLst>
              <a:ext uri="{FF2B5EF4-FFF2-40B4-BE49-F238E27FC236}">
                <a16:creationId xmlns:a16="http://schemas.microsoft.com/office/drawing/2014/main" id="{242F99A0-CA7C-F2A6-C21F-681598421E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95263"/>
              </p:ext>
            </p:extLst>
          </p:nvPr>
        </p:nvGraphicFramePr>
        <p:xfrm>
          <a:off x="533120" y="2299549"/>
          <a:ext cx="11834948" cy="3423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7474">
                  <a:extLst>
                    <a:ext uri="{9D8B030D-6E8A-4147-A177-3AD203B41FA5}">
                      <a16:colId xmlns:a16="http://schemas.microsoft.com/office/drawing/2014/main" val="133192071"/>
                    </a:ext>
                  </a:extLst>
                </a:gridCol>
                <a:gridCol w="5917474">
                  <a:extLst>
                    <a:ext uri="{9D8B030D-6E8A-4147-A177-3AD203B41FA5}">
                      <a16:colId xmlns:a16="http://schemas.microsoft.com/office/drawing/2014/main" val="3400834663"/>
                    </a:ext>
                  </a:extLst>
                </a:gridCol>
              </a:tblGrid>
              <a:tr h="680683">
                <a:tc gridSpan="2">
                  <a:txBody>
                    <a:bodyPr/>
                    <a:lstStyle/>
                    <a:p>
                      <a:pPr algn="ctr"/>
                      <a:r>
                        <a:rPr lang="cs-CZ" sz="4000" dirty="0"/>
                        <a:t>Nerudova 320/6, Brno-střed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71239"/>
                  </a:ext>
                </a:extLst>
              </a:tr>
              <a:tr h="680548">
                <a:tc>
                  <a:txBody>
                    <a:bodyPr/>
                    <a:lstStyle/>
                    <a:p>
                      <a:r>
                        <a:rPr lang="cs-CZ" dirty="0"/>
                        <a:t>Rok realizace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688926"/>
                  </a:ext>
                </a:extLst>
              </a:tr>
              <a:tr h="680548">
                <a:tc>
                  <a:txBody>
                    <a:bodyPr/>
                    <a:lstStyle/>
                    <a:p>
                      <a:r>
                        <a:rPr lang="cs-CZ" dirty="0"/>
                        <a:t>Celková cena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284 295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038261"/>
                  </a:ext>
                </a:extLst>
              </a:tr>
              <a:tr h="680548">
                <a:tc>
                  <a:txBody>
                    <a:bodyPr/>
                    <a:lstStyle/>
                    <a:p>
                      <a:r>
                        <a:rPr lang="cs-CZ" dirty="0"/>
                        <a:t>Dotace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234 094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763879"/>
                  </a:ext>
                </a:extLst>
              </a:tr>
              <a:tr h="680548">
                <a:tc>
                  <a:txBody>
                    <a:bodyPr/>
                    <a:lstStyle/>
                    <a:p>
                      <a:pPr marL="0" marR="0" lvl="0" indent="0" algn="l" defTabSz="18288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Cena projektové dokumentace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10 000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478611"/>
                  </a:ext>
                </a:extLst>
              </a:tr>
            </a:tbl>
          </a:graphicData>
        </a:graphic>
      </p:graphicFrame>
      <p:sp>
        <p:nvSpPr>
          <p:cNvPr id="13" name="Obdélník 12">
            <a:extLst>
              <a:ext uri="{FF2B5EF4-FFF2-40B4-BE49-F238E27FC236}">
                <a16:creationId xmlns:a16="http://schemas.microsoft.com/office/drawing/2014/main" id="{EC99EB27-A14F-91FD-713D-E20292E02D59}"/>
              </a:ext>
            </a:extLst>
          </p:cNvPr>
          <p:cNvSpPr/>
          <p:nvPr/>
        </p:nvSpPr>
        <p:spPr>
          <a:xfrm>
            <a:off x="20283055" y="597373"/>
            <a:ext cx="3491345" cy="982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 descr="Obsah obrázku venku, tráva, obloha, budova&#10;&#10;Popis byl vytvořen automaticky">
            <a:extLst>
              <a:ext uri="{FF2B5EF4-FFF2-40B4-BE49-F238E27FC236}">
                <a16:creationId xmlns:a16="http://schemas.microsoft.com/office/drawing/2014/main" id="{823947C9-F630-0269-B755-247BCA550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768" y="214859"/>
            <a:ext cx="8857521" cy="664314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05E7DEF-C446-80B7-5D27-5B0EF3E0C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45" y="6377304"/>
            <a:ext cx="12203158" cy="57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30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3FA9C-0366-4506-B935-399F9994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158" y="597373"/>
            <a:ext cx="6990809" cy="1230156"/>
          </a:xfrm>
        </p:spPr>
        <p:txBody>
          <a:bodyPr/>
          <a:lstStyle/>
          <a:p>
            <a:r>
              <a:rPr lang="en-US" dirty="0"/>
              <a:t>3. </a:t>
            </a:r>
            <a:r>
              <a:rPr lang="cs-CZ" dirty="0"/>
              <a:t>Příklady realizace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D04074E-123B-40B5-B7EA-666F6E98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Klára Minarčíková, 13.5.2024, Oddělení motivačních programů, Šumavská 35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597CB-1247-4171-8CC4-C6665CA7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pPr/>
              <a:t>18</a:t>
            </a:fld>
            <a:endParaRPr lang="cs-CZ"/>
          </a:p>
        </p:txBody>
      </p:sp>
      <p:graphicFrame>
        <p:nvGraphicFramePr>
          <p:cNvPr id="8" name="Tabulka 8">
            <a:extLst>
              <a:ext uri="{FF2B5EF4-FFF2-40B4-BE49-F238E27FC236}">
                <a16:creationId xmlns:a16="http://schemas.microsoft.com/office/drawing/2014/main" id="{242F99A0-CA7C-F2A6-C21F-681598421E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164243"/>
              </p:ext>
            </p:extLst>
          </p:nvPr>
        </p:nvGraphicFramePr>
        <p:xfrm>
          <a:off x="533120" y="2299549"/>
          <a:ext cx="11834948" cy="3423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7474">
                  <a:extLst>
                    <a:ext uri="{9D8B030D-6E8A-4147-A177-3AD203B41FA5}">
                      <a16:colId xmlns:a16="http://schemas.microsoft.com/office/drawing/2014/main" val="133192071"/>
                    </a:ext>
                  </a:extLst>
                </a:gridCol>
                <a:gridCol w="5917474">
                  <a:extLst>
                    <a:ext uri="{9D8B030D-6E8A-4147-A177-3AD203B41FA5}">
                      <a16:colId xmlns:a16="http://schemas.microsoft.com/office/drawing/2014/main" val="3400834663"/>
                    </a:ext>
                  </a:extLst>
                </a:gridCol>
              </a:tblGrid>
              <a:tr h="680683">
                <a:tc gridSpan="2">
                  <a:txBody>
                    <a:bodyPr/>
                    <a:lstStyle/>
                    <a:p>
                      <a:pPr algn="ctr"/>
                      <a:r>
                        <a:rPr lang="cs-CZ" sz="4000" dirty="0"/>
                        <a:t>Čápkova 47/44, Brno-střed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71239"/>
                  </a:ext>
                </a:extLst>
              </a:tr>
              <a:tr h="680548">
                <a:tc>
                  <a:txBody>
                    <a:bodyPr/>
                    <a:lstStyle/>
                    <a:p>
                      <a:r>
                        <a:rPr lang="cs-CZ" dirty="0"/>
                        <a:t>Rok realizace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688926"/>
                  </a:ext>
                </a:extLst>
              </a:tr>
              <a:tr h="680548">
                <a:tc>
                  <a:txBody>
                    <a:bodyPr/>
                    <a:lstStyle/>
                    <a:p>
                      <a:r>
                        <a:rPr lang="cs-CZ" dirty="0"/>
                        <a:t>Celková cena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241 618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038261"/>
                  </a:ext>
                </a:extLst>
              </a:tr>
              <a:tr h="680548">
                <a:tc>
                  <a:txBody>
                    <a:bodyPr/>
                    <a:lstStyle/>
                    <a:p>
                      <a:r>
                        <a:rPr lang="cs-CZ" dirty="0"/>
                        <a:t>Dotace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216 081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763879"/>
                  </a:ext>
                </a:extLst>
              </a:tr>
              <a:tr h="680548">
                <a:tc>
                  <a:txBody>
                    <a:bodyPr/>
                    <a:lstStyle/>
                    <a:p>
                      <a:pPr marL="0" marR="0" lvl="0" indent="0" algn="l" defTabSz="18288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Cena projektové dokumentace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10 000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478611"/>
                  </a:ext>
                </a:extLst>
              </a:tr>
            </a:tbl>
          </a:graphicData>
        </a:graphic>
      </p:graphicFrame>
      <p:sp>
        <p:nvSpPr>
          <p:cNvPr id="13" name="Obdélník 12">
            <a:extLst>
              <a:ext uri="{FF2B5EF4-FFF2-40B4-BE49-F238E27FC236}">
                <a16:creationId xmlns:a16="http://schemas.microsoft.com/office/drawing/2014/main" id="{EC99EB27-A14F-91FD-713D-E20292E02D59}"/>
              </a:ext>
            </a:extLst>
          </p:cNvPr>
          <p:cNvSpPr/>
          <p:nvPr/>
        </p:nvSpPr>
        <p:spPr>
          <a:xfrm>
            <a:off x="20283055" y="597373"/>
            <a:ext cx="3491345" cy="982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venku, rostlina, strom, obloha&#10;&#10;Popis byl vytvořen automaticky">
            <a:extLst>
              <a:ext uri="{FF2B5EF4-FFF2-40B4-BE49-F238E27FC236}">
                <a16:creationId xmlns:a16="http://schemas.microsoft.com/office/drawing/2014/main" id="{7764E357-67E1-F504-218D-92A191BFC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449" y="6098580"/>
            <a:ext cx="5507130" cy="7342840"/>
          </a:xfrm>
          <a:prstGeom prst="rect">
            <a:avLst/>
          </a:prstGeom>
        </p:spPr>
      </p:pic>
      <p:pic>
        <p:nvPicPr>
          <p:cNvPr id="10" name="Obrázek 9" descr="Obsah obrázku venku, rostlina, strom, tráva&#10;&#10;Popis byl vytvořen automaticky">
            <a:extLst>
              <a:ext uri="{FF2B5EF4-FFF2-40B4-BE49-F238E27FC236}">
                <a16:creationId xmlns:a16="http://schemas.microsoft.com/office/drawing/2014/main" id="{1403607E-9D0D-EF2E-596D-968E2787B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37" y="274580"/>
            <a:ext cx="7614112" cy="571058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B0968BE-790E-6F9A-D40D-379A80321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47" y="6098580"/>
            <a:ext cx="15268575" cy="711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81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3FA9C-0366-4506-B935-399F9994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158" y="597373"/>
            <a:ext cx="6990809" cy="1230156"/>
          </a:xfrm>
        </p:spPr>
        <p:txBody>
          <a:bodyPr/>
          <a:lstStyle/>
          <a:p>
            <a:r>
              <a:rPr lang="en-US" dirty="0"/>
              <a:t>3. </a:t>
            </a:r>
            <a:r>
              <a:rPr lang="cs-CZ" dirty="0"/>
              <a:t>Příklady realizace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D04074E-123B-40B5-B7EA-666F6E98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Klára Minarčíková, 13.5.2024, Oddělení motivačních programů, Šumavská 35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597CB-1247-4171-8CC4-C6665CA7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pPr/>
              <a:t>19</a:t>
            </a:fld>
            <a:endParaRPr lang="cs-CZ"/>
          </a:p>
        </p:txBody>
      </p:sp>
      <p:graphicFrame>
        <p:nvGraphicFramePr>
          <p:cNvPr id="8" name="Tabulka 8">
            <a:extLst>
              <a:ext uri="{FF2B5EF4-FFF2-40B4-BE49-F238E27FC236}">
                <a16:creationId xmlns:a16="http://schemas.microsoft.com/office/drawing/2014/main" id="{242F99A0-CA7C-F2A6-C21F-681598421E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141254"/>
              </p:ext>
            </p:extLst>
          </p:nvPr>
        </p:nvGraphicFramePr>
        <p:xfrm>
          <a:off x="533120" y="2299549"/>
          <a:ext cx="11834948" cy="3423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7474">
                  <a:extLst>
                    <a:ext uri="{9D8B030D-6E8A-4147-A177-3AD203B41FA5}">
                      <a16:colId xmlns:a16="http://schemas.microsoft.com/office/drawing/2014/main" val="133192071"/>
                    </a:ext>
                  </a:extLst>
                </a:gridCol>
                <a:gridCol w="5917474">
                  <a:extLst>
                    <a:ext uri="{9D8B030D-6E8A-4147-A177-3AD203B41FA5}">
                      <a16:colId xmlns:a16="http://schemas.microsoft.com/office/drawing/2014/main" val="3400834663"/>
                    </a:ext>
                  </a:extLst>
                </a:gridCol>
              </a:tblGrid>
              <a:tr h="680683">
                <a:tc gridSpan="2">
                  <a:txBody>
                    <a:bodyPr/>
                    <a:lstStyle/>
                    <a:p>
                      <a:pPr algn="ctr"/>
                      <a:r>
                        <a:rPr lang="cs-CZ" sz="4000" dirty="0"/>
                        <a:t>Domažlická 145/6, Brno-</a:t>
                      </a:r>
                      <a:r>
                        <a:rPr lang="cs-CZ" sz="4000" dirty="0" err="1"/>
                        <a:t>Ponava</a:t>
                      </a:r>
                      <a:endParaRPr lang="cs-CZ" sz="4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71239"/>
                  </a:ext>
                </a:extLst>
              </a:tr>
              <a:tr h="680548">
                <a:tc>
                  <a:txBody>
                    <a:bodyPr/>
                    <a:lstStyle/>
                    <a:p>
                      <a:r>
                        <a:rPr lang="cs-CZ" dirty="0"/>
                        <a:t>Rok realizace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688926"/>
                  </a:ext>
                </a:extLst>
              </a:tr>
              <a:tr h="680548">
                <a:tc>
                  <a:txBody>
                    <a:bodyPr/>
                    <a:lstStyle/>
                    <a:p>
                      <a:r>
                        <a:rPr lang="cs-CZ" dirty="0"/>
                        <a:t>Celková cena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389 105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038261"/>
                  </a:ext>
                </a:extLst>
              </a:tr>
              <a:tr h="680548">
                <a:tc>
                  <a:txBody>
                    <a:bodyPr/>
                    <a:lstStyle/>
                    <a:p>
                      <a:r>
                        <a:rPr lang="cs-CZ" dirty="0"/>
                        <a:t>Dotace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250 000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763879"/>
                  </a:ext>
                </a:extLst>
              </a:tr>
              <a:tr h="680548">
                <a:tc>
                  <a:txBody>
                    <a:bodyPr/>
                    <a:lstStyle/>
                    <a:p>
                      <a:pPr marL="0" marR="0" lvl="0" indent="0" algn="l" defTabSz="18288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Cena projektové dokumentace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15 000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478611"/>
                  </a:ext>
                </a:extLst>
              </a:tr>
            </a:tbl>
          </a:graphicData>
        </a:graphic>
      </p:graphicFrame>
      <p:sp>
        <p:nvSpPr>
          <p:cNvPr id="13" name="Obdélník 12">
            <a:extLst>
              <a:ext uri="{FF2B5EF4-FFF2-40B4-BE49-F238E27FC236}">
                <a16:creationId xmlns:a16="http://schemas.microsoft.com/office/drawing/2014/main" id="{EC99EB27-A14F-91FD-713D-E20292E02D59}"/>
              </a:ext>
            </a:extLst>
          </p:cNvPr>
          <p:cNvSpPr/>
          <p:nvPr/>
        </p:nvSpPr>
        <p:spPr>
          <a:xfrm>
            <a:off x="20283055" y="597373"/>
            <a:ext cx="3491345" cy="982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venku, budova, tráva, obloha&#10;&#10;Popis byl vytvořen automaticky">
            <a:extLst>
              <a:ext uri="{FF2B5EF4-FFF2-40B4-BE49-F238E27FC236}">
                <a16:creationId xmlns:a16="http://schemas.microsoft.com/office/drawing/2014/main" id="{018C2033-CEFC-1A17-B12A-D69266822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967" y="257984"/>
            <a:ext cx="8995360" cy="6746520"/>
          </a:xfrm>
          <a:prstGeom prst="rect">
            <a:avLst/>
          </a:prstGeom>
        </p:spPr>
      </p:pic>
      <p:pic>
        <p:nvPicPr>
          <p:cNvPr id="10" name="Obrázek 9" descr="Obsah obrázku venku, tráva, strom, okno&#10;&#10;Popis byl vytvořen automaticky">
            <a:extLst>
              <a:ext uri="{FF2B5EF4-FFF2-40B4-BE49-F238E27FC236}">
                <a16:creationId xmlns:a16="http://schemas.microsoft.com/office/drawing/2014/main" id="{319BAA40-E659-7AD4-8D67-BBE39D87C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0473" y="7155364"/>
            <a:ext cx="8566646" cy="642498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BD9CEC7-0CF0-7F93-482B-958EAB3FC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800" y="6012208"/>
            <a:ext cx="10142649" cy="710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29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C1F316-726B-469A-9C5E-756E27141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Program semináře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70BFAE-1350-48BB-A82B-88D9A90D6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 </a:t>
            </a:r>
            <a:r>
              <a:rPr lang="cs-CZ" dirty="0"/>
              <a:t>Obecně o dotačním programu</a:t>
            </a:r>
            <a:endParaRPr lang="en-US" dirty="0"/>
          </a:p>
          <a:p>
            <a:pPr lvl="1"/>
            <a:r>
              <a:rPr lang="cs-CZ" dirty="0"/>
              <a:t>Obecné podmínky</a:t>
            </a:r>
          </a:p>
          <a:p>
            <a:pPr lvl="1"/>
            <a:r>
              <a:rPr lang="cs-CZ" dirty="0"/>
              <a:t>Systém podání žádosti</a:t>
            </a:r>
            <a:endParaRPr lang="en-US" dirty="0"/>
          </a:p>
          <a:p>
            <a:r>
              <a:rPr lang="en-US" dirty="0"/>
              <a:t>2. </a:t>
            </a:r>
            <a:r>
              <a:rPr lang="cs-CZ" dirty="0"/>
              <a:t>Povinné přílohy k žádosti</a:t>
            </a:r>
            <a:endParaRPr lang="en-US" dirty="0"/>
          </a:p>
          <a:p>
            <a:pPr lvl="1"/>
            <a:r>
              <a:rPr lang="cs-CZ" dirty="0"/>
              <a:t>Seznam povinných příloh a kde je nalézt</a:t>
            </a:r>
            <a:endParaRPr lang="en-US" dirty="0"/>
          </a:p>
          <a:p>
            <a:r>
              <a:rPr lang="en-US" dirty="0"/>
              <a:t>3. </a:t>
            </a:r>
            <a:r>
              <a:rPr lang="cs-CZ" dirty="0"/>
              <a:t>Příklady realizace</a:t>
            </a:r>
            <a:endParaRPr lang="en-US" dirty="0"/>
          </a:p>
          <a:p>
            <a:pPr lvl="1"/>
            <a:r>
              <a:rPr lang="cs-CZ" dirty="0"/>
              <a:t>Čtyři příklady realizovaných vnitrobloků</a:t>
            </a:r>
            <a:endParaRPr lang="en-US" dirty="0"/>
          </a:p>
          <a:p>
            <a:r>
              <a:rPr lang="en-US" dirty="0"/>
              <a:t>4. </a:t>
            </a:r>
            <a:r>
              <a:rPr lang="cs-CZ" dirty="0"/>
              <a:t>Dotazy a připomínky 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B1DAF17-B6D1-459C-B2DB-7B64F995A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1126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3FA9C-0366-4506-B935-399F9994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158" y="597373"/>
            <a:ext cx="6990809" cy="1230156"/>
          </a:xfrm>
        </p:spPr>
        <p:txBody>
          <a:bodyPr/>
          <a:lstStyle/>
          <a:p>
            <a:r>
              <a:rPr lang="en-US" dirty="0"/>
              <a:t>3. </a:t>
            </a:r>
            <a:r>
              <a:rPr lang="cs-CZ" dirty="0"/>
              <a:t>Příklady realizace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D04074E-123B-40B5-B7EA-666F6E98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Klára Minarčíková, 13.5.2024, Oddělení motivačních programů, Šumavská 35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597CB-1247-4171-8CC4-C6665CA7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pPr/>
              <a:t>20</a:t>
            </a:fld>
            <a:endParaRPr lang="cs-CZ"/>
          </a:p>
        </p:txBody>
      </p:sp>
      <p:graphicFrame>
        <p:nvGraphicFramePr>
          <p:cNvPr id="8" name="Tabulka 8">
            <a:extLst>
              <a:ext uri="{FF2B5EF4-FFF2-40B4-BE49-F238E27FC236}">
                <a16:creationId xmlns:a16="http://schemas.microsoft.com/office/drawing/2014/main" id="{242F99A0-CA7C-F2A6-C21F-681598421E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2678"/>
              </p:ext>
            </p:extLst>
          </p:nvPr>
        </p:nvGraphicFramePr>
        <p:xfrm>
          <a:off x="533120" y="2299549"/>
          <a:ext cx="11834948" cy="3423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7474">
                  <a:extLst>
                    <a:ext uri="{9D8B030D-6E8A-4147-A177-3AD203B41FA5}">
                      <a16:colId xmlns:a16="http://schemas.microsoft.com/office/drawing/2014/main" val="133192071"/>
                    </a:ext>
                  </a:extLst>
                </a:gridCol>
                <a:gridCol w="5917474">
                  <a:extLst>
                    <a:ext uri="{9D8B030D-6E8A-4147-A177-3AD203B41FA5}">
                      <a16:colId xmlns:a16="http://schemas.microsoft.com/office/drawing/2014/main" val="3400834663"/>
                    </a:ext>
                  </a:extLst>
                </a:gridCol>
              </a:tblGrid>
              <a:tr h="680683">
                <a:tc gridSpan="2">
                  <a:txBody>
                    <a:bodyPr/>
                    <a:lstStyle/>
                    <a:p>
                      <a:pPr algn="ctr"/>
                      <a:r>
                        <a:rPr lang="cs-CZ" sz="4000" dirty="0"/>
                        <a:t>Zdráhalova 957/36, Brno-Černá Pole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71239"/>
                  </a:ext>
                </a:extLst>
              </a:tr>
              <a:tr h="680548">
                <a:tc>
                  <a:txBody>
                    <a:bodyPr/>
                    <a:lstStyle/>
                    <a:p>
                      <a:r>
                        <a:rPr lang="cs-CZ" dirty="0"/>
                        <a:t>Rok realizace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688926"/>
                  </a:ext>
                </a:extLst>
              </a:tr>
              <a:tr h="680548">
                <a:tc>
                  <a:txBody>
                    <a:bodyPr/>
                    <a:lstStyle/>
                    <a:p>
                      <a:r>
                        <a:rPr lang="cs-CZ" dirty="0"/>
                        <a:t>Celková cena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319 739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038261"/>
                  </a:ext>
                </a:extLst>
              </a:tr>
              <a:tr h="680548">
                <a:tc>
                  <a:txBody>
                    <a:bodyPr/>
                    <a:lstStyle/>
                    <a:p>
                      <a:r>
                        <a:rPr lang="cs-CZ" dirty="0"/>
                        <a:t>Dotace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250 000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763879"/>
                  </a:ext>
                </a:extLst>
              </a:tr>
              <a:tr h="680548">
                <a:tc>
                  <a:txBody>
                    <a:bodyPr/>
                    <a:lstStyle/>
                    <a:p>
                      <a:pPr marL="0" marR="0" lvl="0" indent="0" algn="l" defTabSz="18288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Cena projektové dokumentace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21 500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478611"/>
                  </a:ext>
                </a:extLst>
              </a:tr>
            </a:tbl>
          </a:graphicData>
        </a:graphic>
      </p:graphicFrame>
      <p:sp>
        <p:nvSpPr>
          <p:cNvPr id="13" name="Obdélník 12">
            <a:extLst>
              <a:ext uri="{FF2B5EF4-FFF2-40B4-BE49-F238E27FC236}">
                <a16:creationId xmlns:a16="http://schemas.microsoft.com/office/drawing/2014/main" id="{EC99EB27-A14F-91FD-713D-E20292E02D59}"/>
              </a:ext>
            </a:extLst>
          </p:cNvPr>
          <p:cNvSpPr/>
          <p:nvPr/>
        </p:nvSpPr>
        <p:spPr>
          <a:xfrm>
            <a:off x="20283055" y="597373"/>
            <a:ext cx="3491345" cy="982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 descr="Obsah obrázku venku, území, domácnost, květináč&#10;&#10;Popis byl vytvořen automaticky">
            <a:extLst>
              <a:ext uri="{FF2B5EF4-FFF2-40B4-BE49-F238E27FC236}">
                <a16:creationId xmlns:a16="http://schemas.microsoft.com/office/drawing/2014/main" id="{60E8571F-ADAE-198A-EB72-7C2235ECF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342" y="137446"/>
            <a:ext cx="5855999" cy="4392000"/>
          </a:xfrm>
          <a:prstGeom prst="rect">
            <a:avLst/>
          </a:prstGeom>
        </p:spPr>
      </p:pic>
      <p:pic>
        <p:nvPicPr>
          <p:cNvPr id="17" name="Obrázek 16" descr="Obsah obrázku území, venku, rostlina, zahrádka za domem&#10;&#10;Popis byl vytvořen automaticky">
            <a:extLst>
              <a:ext uri="{FF2B5EF4-FFF2-40B4-BE49-F238E27FC236}">
                <a16:creationId xmlns:a16="http://schemas.microsoft.com/office/drawing/2014/main" id="{EAAC867C-5490-62C1-0DA9-6F7FE71ED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216" y="133948"/>
            <a:ext cx="5833126" cy="4392001"/>
          </a:xfrm>
          <a:prstGeom prst="rect">
            <a:avLst/>
          </a:prstGeom>
        </p:spPr>
      </p:pic>
      <p:pic>
        <p:nvPicPr>
          <p:cNvPr id="19" name="Obrázek 18" descr="Obsah obrázku území, venku, Mulč, zahrádka za domem&#10;&#10;Popis byl vytvořen automaticky">
            <a:extLst>
              <a:ext uri="{FF2B5EF4-FFF2-40B4-BE49-F238E27FC236}">
                <a16:creationId xmlns:a16="http://schemas.microsoft.com/office/drawing/2014/main" id="{1A72441A-1CF3-3702-9AF6-1DD0F4C4D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557" y="4662000"/>
            <a:ext cx="5833125" cy="4392000"/>
          </a:xfrm>
          <a:prstGeom prst="rect">
            <a:avLst/>
          </a:prstGeom>
        </p:spPr>
      </p:pic>
      <p:pic>
        <p:nvPicPr>
          <p:cNvPr id="21" name="Obrázek 20" descr="Obsah obrázku venku, okno, území, budova&#10;&#10;Popis byl vytvořen automaticky">
            <a:extLst>
              <a:ext uri="{FF2B5EF4-FFF2-40B4-BE49-F238E27FC236}">
                <a16:creationId xmlns:a16="http://schemas.microsoft.com/office/drawing/2014/main" id="{6BA212E4-138C-45C7-EBF6-DAB7E3CD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558" y="4662000"/>
            <a:ext cx="5855999" cy="439200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9ABBF510-4C23-3894-F075-0B3593E7E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72" y="5698012"/>
            <a:ext cx="5800725" cy="779145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4D4F72FA-B379-2D96-7D3A-720284BD8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697" y="5739935"/>
            <a:ext cx="5924550" cy="7800975"/>
          </a:xfrm>
          <a:prstGeom prst="rect">
            <a:avLst/>
          </a:prstGeom>
        </p:spPr>
      </p:pic>
      <p:pic>
        <p:nvPicPr>
          <p:cNvPr id="27" name="Obrázek 26" descr="Obsah obrázku venku, území, Mulč, Terénní úpravy&#10;&#10;Popis byl vytvořen automaticky">
            <a:extLst>
              <a:ext uri="{FF2B5EF4-FFF2-40B4-BE49-F238E27FC236}">
                <a16:creationId xmlns:a16="http://schemas.microsoft.com/office/drawing/2014/main" id="{C2F61C7B-7A1E-D9A7-CBBC-DC26C99DE8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556" y="9186554"/>
            <a:ext cx="5833125" cy="4392000"/>
          </a:xfrm>
          <a:prstGeom prst="rect">
            <a:avLst/>
          </a:prstGeom>
        </p:spPr>
      </p:pic>
      <p:pic>
        <p:nvPicPr>
          <p:cNvPr id="29" name="Obrázek 28" descr="Obsah obrázku venku, boty, rostlina, strom&#10;&#10;Popis byl vytvořen automaticky">
            <a:extLst>
              <a:ext uri="{FF2B5EF4-FFF2-40B4-BE49-F238E27FC236}">
                <a16:creationId xmlns:a16="http://schemas.microsoft.com/office/drawing/2014/main" id="{E06A8433-3F49-C318-3398-1656D53A90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439" y="9186554"/>
            <a:ext cx="5833117" cy="43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3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3FA9C-0366-4506-B935-399F9994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77" y="1827658"/>
            <a:ext cx="23641396" cy="7482598"/>
          </a:xfrm>
        </p:spPr>
        <p:txBody>
          <a:bodyPr>
            <a:normAutofit/>
          </a:bodyPr>
          <a:lstStyle/>
          <a:p>
            <a:pPr algn="ctr"/>
            <a:r>
              <a:rPr lang="cs-CZ" sz="16600" dirty="0"/>
              <a:t>4</a:t>
            </a:r>
            <a:r>
              <a:rPr lang="en-US" sz="16600" dirty="0"/>
              <a:t>. </a:t>
            </a:r>
            <a:r>
              <a:rPr lang="cs-CZ" sz="16600" dirty="0"/>
              <a:t>Dotazy a připomínky </a:t>
            </a:r>
            <a:endParaRPr lang="en-US" sz="166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597CB-1247-4171-8CC4-C6665CA7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7574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197CFF-17AE-40AC-989B-4EEDCEC9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1561" y="640031"/>
            <a:ext cx="20725051" cy="1341446"/>
          </a:xfrm>
        </p:spPr>
        <p:txBody>
          <a:bodyPr>
            <a:normAutofit/>
          </a:bodyPr>
          <a:lstStyle/>
          <a:p>
            <a:r>
              <a:rPr lang="cs-CZ" sz="7200" dirty="0"/>
              <a:t>Děkuji za pozornost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CAC7265-B0BD-495E-AE53-AC24B6FDF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1595" y="2434180"/>
            <a:ext cx="20725051" cy="557760"/>
          </a:xfrm>
        </p:spPr>
        <p:txBody>
          <a:bodyPr>
            <a:normAutofit/>
          </a:bodyPr>
          <a:lstStyle/>
          <a:p>
            <a:r>
              <a:rPr lang="cs-CZ" sz="3600" dirty="0"/>
              <a:t>Klára Minarčíková, OŽP MMB, Šumavská 35</a:t>
            </a:r>
          </a:p>
        </p:txBody>
      </p:sp>
      <p:pic>
        <p:nvPicPr>
          <p:cNvPr id="1026" name="Picture 2" descr="Growing GIFs - Get the best gif on GIFER">
            <a:extLst>
              <a:ext uri="{FF2B5EF4-FFF2-40B4-BE49-F238E27FC236}">
                <a16:creationId xmlns:a16="http://schemas.microsoft.com/office/drawing/2014/main" id="{FB680DA5-52BE-20D3-9874-EC6AF7AD0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878" y="3444643"/>
            <a:ext cx="10910656" cy="613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384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3FA9C-0366-4506-B935-399F9994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158" y="597373"/>
            <a:ext cx="20860264" cy="1230156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cs-CZ" dirty="0"/>
              <a:t>Obecně o dotačním programu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87EA92-05E3-4C97-A7EB-1B125B944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158" y="2778883"/>
            <a:ext cx="20860266" cy="8829670"/>
          </a:xfrm>
        </p:spPr>
        <p:txBody>
          <a:bodyPr>
            <a:normAutofit fontScale="92500" lnSpcReduction="20000"/>
          </a:bodyPr>
          <a:lstStyle/>
          <a:p>
            <a:r>
              <a:rPr lang="cs-CZ" sz="4400" b="0" dirty="0"/>
              <a:t>nový dotační program v průběhu </a:t>
            </a:r>
            <a:r>
              <a:rPr lang="cs-CZ" sz="4400" dirty="0"/>
              <a:t>června/července 2024</a:t>
            </a:r>
          </a:p>
          <a:p>
            <a:r>
              <a:rPr lang="cs-CZ" sz="4400" b="0" dirty="0"/>
              <a:t>žádost </a:t>
            </a:r>
            <a:r>
              <a:rPr lang="cs-CZ" sz="4400" dirty="0"/>
              <a:t>pouze</a:t>
            </a:r>
            <a:r>
              <a:rPr lang="cs-CZ" sz="4400" b="0" dirty="0"/>
              <a:t> elektronicky (brno.grantys.cz)</a:t>
            </a:r>
          </a:p>
          <a:p>
            <a:r>
              <a:rPr lang="cs-CZ" sz="4400" b="0" dirty="0"/>
              <a:t>termín podávání žádostí: </a:t>
            </a:r>
            <a:r>
              <a:rPr lang="cs-CZ" sz="4400" dirty="0"/>
              <a:t>15.září – 31.října 2024</a:t>
            </a:r>
          </a:p>
          <a:p>
            <a:r>
              <a:rPr lang="cs-CZ" sz="4400" b="0" dirty="0"/>
              <a:t>maximální možná výše dotace: </a:t>
            </a:r>
            <a:r>
              <a:rPr lang="cs-CZ" sz="4400" dirty="0"/>
              <a:t>300 000 Kč</a:t>
            </a:r>
          </a:p>
          <a:p>
            <a:r>
              <a:rPr lang="cs-CZ" sz="4400" b="0" dirty="0"/>
              <a:t>vždy</a:t>
            </a:r>
            <a:r>
              <a:rPr lang="cs-CZ" sz="4400" dirty="0"/>
              <a:t> musí </a:t>
            </a:r>
            <a:r>
              <a:rPr lang="cs-CZ" sz="4400" b="0" dirty="0"/>
              <a:t>být zhotoven projekt</a:t>
            </a:r>
          </a:p>
          <a:p>
            <a:r>
              <a:rPr lang="cs-CZ" sz="4400" b="0" dirty="0"/>
              <a:t>povinná </a:t>
            </a:r>
            <a:r>
              <a:rPr lang="cs-CZ" sz="4400" dirty="0"/>
              <a:t>5letá</a:t>
            </a:r>
            <a:r>
              <a:rPr lang="cs-CZ" sz="4400" b="0" dirty="0"/>
              <a:t> udržitelnost</a:t>
            </a:r>
          </a:p>
          <a:p>
            <a:r>
              <a:rPr lang="cs-CZ" sz="4400" b="0" u="sng" dirty="0"/>
              <a:t>podmínky dle DP:</a:t>
            </a:r>
          </a:p>
          <a:p>
            <a:pPr lvl="1"/>
            <a:r>
              <a:rPr lang="cs-CZ" sz="4000" dirty="0"/>
              <a:t>minimálně 10% spoluúčast žadatele</a:t>
            </a:r>
          </a:p>
          <a:p>
            <a:pPr lvl="1"/>
            <a:r>
              <a:rPr lang="cs-CZ" sz="4000" dirty="0"/>
              <a:t>maximálně 10% z výše poskytnuté dotace může tvořit mobiliář</a:t>
            </a:r>
          </a:p>
          <a:p>
            <a:pPr lvl="2"/>
            <a:r>
              <a:rPr lang="cs-CZ" sz="3600" dirty="0"/>
              <a:t>nesmí být pevně spjat s podložkou (bezpečnostní kotvy pro herní prvky jsou povoleny)</a:t>
            </a:r>
          </a:p>
          <a:p>
            <a:pPr lvl="2"/>
            <a:r>
              <a:rPr lang="cs-CZ" sz="3600" dirty="0"/>
              <a:t>pořizovací hodnota jednoho kusu nesmí překročit 40 tis. Kč</a:t>
            </a:r>
          </a:p>
          <a:p>
            <a:pPr lvl="1"/>
            <a:r>
              <a:rPr lang="cs-CZ" sz="4000" dirty="0"/>
              <a:t>maximálně 10 000 Kč na projektovou dokumentaci</a:t>
            </a:r>
          </a:p>
          <a:p>
            <a:pPr lvl="1"/>
            <a:r>
              <a:rPr lang="cs-CZ" sz="4000" dirty="0"/>
              <a:t>investiční položky nejsou přípustné (opěrné zdi, ploty, pergoly, altánky aj.)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597CB-1247-4171-8CC4-C6665CA7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761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597CB-1247-4171-8CC4-C6665CA7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EC6FF2D-B595-E748-94A2-E18BBD17F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22" r="16658"/>
          <a:stretch/>
        </p:blipFill>
        <p:spPr>
          <a:xfrm>
            <a:off x="14244649" y="425842"/>
            <a:ext cx="9394196" cy="554269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F3ACEB4-8008-7BFB-0DE1-5B421185A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37" t="4716" r="15138" b="19816"/>
          <a:stretch/>
        </p:blipFill>
        <p:spPr>
          <a:xfrm>
            <a:off x="1504800" y="425843"/>
            <a:ext cx="9789512" cy="528689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F00DA57-8A1A-11D3-4D2B-32D486DF5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873" y="6343367"/>
            <a:ext cx="19211766" cy="694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4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3FA9C-0366-4506-B935-399F9994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158" y="597373"/>
            <a:ext cx="20860264" cy="1230156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cs-CZ" dirty="0"/>
              <a:t>Povinné přílohy k žádosti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87EA92-05E3-4C97-A7EB-1B125B944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158" y="2276135"/>
            <a:ext cx="22336104" cy="10425712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buFont typeface="+mj-lt"/>
              <a:buAutoNum type="alphaLcParenR"/>
            </a:pPr>
            <a:r>
              <a:rPr lang="cs-CZ" dirty="0"/>
              <a:t>Projektová dokumentace </a:t>
            </a:r>
            <a:r>
              <a:rPr lang="cs-CZ" dirty="0">
                <a:solidFill>
                  <a:srgbClr val="00B0F0"/>
                </a:solidFill>
              </a:rPr>
              <a:t>(projektant)</a:t>
            </a:r>
          </a:p>
          <a:p>
            <a:pPr marL="742950" indent="-742950">
              <a:buAutoNum type="alphaLcParenR"/>
            </a:pPr>
            <a:r>
              <a:rPr lang="cs-CZ" dirty="0"/>
              <a:t>Položkový rozpočet celkového projektu </a:t>
            </a:r>
            <a:r>
              <a:rPr lang="cs-CZ" dirty="0">
                <a:solidFill>
                  <a:srgbClr val="00B0F0"/>
                </a:solidFill>
              </a:rPr>
              <a:t>(projektant</a:t>
            </a:r>
            <a:r>
              <a:rPr lang="cs-CZ" dirty="0">
                <a:solidFill>
                  <a:srgbClr val="00B050"/>
                </a:solidFill>
              </a:rPr>
              <a:t>/realizační firma)</a:t>
            </a:r>
          </a:p>
          <a:p>
            <a:pPr marL="742950" indent="-742950">
              <a:buAutoNum type="alphaLcParenR"/>
            </a:pPr>
            <a:r>
              <a:rPr lang="cs-CZ" dirty="0"/>
              <a:t>Zákres půdorysu revitalizovaného území </a:t>
            </a:r>
            <a:r>
              <a:rPr lang="cs-CZ" dirty="0">
                <a:solidFill>
                  <a:srgbClr val="00B0F0"/>
                </a:solidFill>
              </a:rPr>
              <a:t>(projektant)</a:t>
            </a:r>
          </a:p>
          <a:p>
            <a:pPr marL="742950" indent="-742950">
              <a:buAutoNum type="alphaLcParenR"/>
            </a:pPr>
            <a:r>
              <a:rPr lang="cs-CZ" dirty="0"/>
              <a:t>Fotodokumentace – fotografie před realizací, jasně prokazující současný stav území </a:t>
            </a:r>
            <a:r>
              <a:rPr lang="cs-CZ" dirty="0">
                <a:solidFill>
                  <a:srgbClr val="FFC000"/>
                </a:solidFill>
              </a:rPr>
              <a:t>(SVJ/BD)</a:t>
            </a:r>
          </a:p>
          <a:p>
            <a:pPr marL="742950" indent="-742950">
              <a:buFont typeface="Open Sans" panose="020B0606030504020204" pitchFamily="34" charset="0"/>
              <a:buAutoNum type="alphaLcParenR"/>
            </a:pPr>
            <a:r>
              <a:rPr lang="cs-CZ" dirty="0"/>
              <a:t>Souhlas majitele pozemku (či pozemků), na kterém bude projekt realizován </a:t>
            </a:r>
            <a:r>
              <a:rPr lang="cs-CZ" dirty="0">
                <a:solidFill>
                  <a:srgbClr val="FFC000"/>
                </a:solidFill>
              </a:rPr>
              <a:t>(SVJ/BD)</a:t>
            </a:r>
            <a:endParaRPr lang="cs-CZ" dirty="0"/>
          </a:p>
          <a:p>
            <a:pPr marL="742950" indent="-742950">
              <a:buFont typeface="Open Sans" panose="020B0606030504020204" pitchFamily="34" charset="0"/>
              <a:buAutoNum type="alphaLcParenR"/>
            </a:pPr>
            <a:r>
              <a:rPr lang="cs-CZ" dirty="0"/>
              <a:t>Výpis z Evidence skutečných majitelů </a:t>
            </a:r>
            <a:r>
              <a:rPr lang="cs-CZ" dirty="0">
                <a:solidFill>
                  <a:srgbClr val="FFC000"/>
                </a:solidFill>
              </a:rPr>
              <a:t>(SVJ/BD)</a:t>
            </a:r>
            <a:endParaRPr lang="cs-CZ" dirty="0"/>
          </a:p>
          <a:p>
            <a:pPr marL="742950" indent="-742950">
              <a:buFont typeface="Open Sans" panose="020B0606030504020204" pitchFamily="34" charset="0"/>
              <a:buAutoNum type="alphaLcParenR"/>
            </a:pPr>
            <a:r>
              <a:rPr lang="cs-CZ" dirty="0"/>
              <a:t>Doklad prokazující existenci žadatele </a:t>
            </a:r>
            <a:r>
              <a:rPr lang="cs-CZ" dirty="0">
                <a:solidFill>
                  <a:srgbClr val="FFC000"/>
                </a:solidFill>
              </a:rPr>
              <a:t>(SVJ/BD)</a:t>
            </a:r>
            <a:endParaRPr lang="cs-CZ" dirty="0"/>
          </a:p>
          <a:p>
            <a:pPr marL="742950" indent="-742950">
              <a:buFont typeface="Open Sans" panose="020B0606030504020204" pitchFamily="34" charset="0"/>
              <a:buAutoNum type="alphaLcParenR"/>
            </a:pPr>
            <a:r>
              <a:rPr lang="cs-CZ" dirty="0"/>
              <a:t>Doklad o volbě statutárního zástupce / statutárních zástupců </a:t>
            </a:r>
            <a:r>
              <a:rPr lang="cs-CZ" dirty="0">
                <a:solidFill>
                  <a:srgbClr val="FFC000"/>
                </a:solidFill>
              </a:rPr>
              <a:t>(SVJ/BD)</a:t>
            </a:r>
            <a:endParaRPr lang="cs-CZ" dirty="0"/>
          </a:p>
          <a:p>
            <a:pPr marL="742950" indent="-742950">
              <a:buFont typeface="Open Sans" panose="020B0606030504020204" pitchFamily="34" charset="0"/>
              <a:buAutoNum type="alphaLcParenR"/>
            </a:pPr>
            <a:r>
              <a:rPr lang="cs-CZ" dirty="0"/>
              <a:t>Čestné prohlášení pro fyzické i právnické osoby  </a:t>
            </a:r>
            <a:r>
              <a:rPr lang="cs-CZ" dirty="0">
                <a:solidFill>
                  <a:srgbClr val="FFC000"/>
                </a:solidFill>
              </a:rPr>
              <a:t>(SVJ/BD)</a:t>
            </a:r>
            <a:endParaRPr lang="cs-CZ" dirty="0"/>
          </a:p>
          <a:p>
            <a:pPr marL="742950" indent="-742950">
              <a:buFont typeface="Open Sans" panose="020B0606030504020204" pitchFamily="34" charset="0"/>
              <a:buAutoNum type="alphaLcParenR"/>
            </a:pPr>
            <a:r>
              <a:rPr lang="cs-CZ" dirty="0"/>
              <a:t>Čestné prohlášení pro právnické osoby </a:t>
            </a:r>
            <a:r>
              <a:rPr lang="cs-CZ" dirty="0">
                <a:solidFill>
                  <a:srgbClr val="FFC000"/>
                </a:solidFill>
              </a:rPr>
              <a:t>(SVJ/BD)</a:t>
            </a:r>
            <a:endParaRPr lang="cs-CZ" dirty="0"/>
          </a:p>
          <a:p>
            <a:pPr marL="742950" indent="-742950">
              <a:buFont typeface="Open Sans" panose="020B0606030504020204" pitchFamily="34" charset="0"/>
              <a:buAutoNum type="alphaLcParenR"/>
            </a:pPr>
            <a:r>
              <a:rPr lang="cs-CZ" dirty="0"/>
              <a:t>Doklad o zřízení bankovního účtu </a:t>
            </a:r>
            <a:r>
              <a:rPr lang="cs-CZ" dirty="0">
                <a:solidFill>
                  <a:srgbClr val="FFC000"/>
                </a:solidFill>
              </a:rPr>
              <a:t>(SVJ/BD)</a:t>
            </a:r>
            <a:endParaRPr lang="cs-CZ" dirty="0"/>
          </a:p>
          <a:p>
            <a:pPr marL="742950" indent="-742950">
              <a:buFont typeface="Open Sans" panose="020B0606030504020204" pitchFamily="34" charset="0"/>
              <a:buAutoNum type="alphaLcParenR"/>
            </a:pPr>
            <a:r>
              <a:rPr lang="cs-CZ" dirty="0"/>
              <a:t>Účetní doklad o úhradě vypracování Projektové dokumentace, včetně dokladu o relevantním požadovaném vzdělání autora nebo kopie profesního oprávnění </a:t>
            </a:r>
            <a:r>
              <a:rPr lang="cs-CZ" dirty="0">
                <a:solidFill>
                  <a:srgbClr val="FFC000"/>
                </a:solidFill>
              </a:rPr>
              <a:t>(SVJ/BD)</a:t>
            </a:r>
            <a:endParaRPr lang="cs-CZ" dirty="0"/>
          </a:p>
          <a:p>
            <a:pPr marL="742950" indent="-742950">
              <a:buFont typeface="Open Sans" panose="020B0606030504020204" pitchFamily="34" charset="0"/>
              <a:buAutoNum type="alphaLcParenR"/>
            </a:pPr>
            <a:r>
              <a:rPr lang="cs-CZ" dirty="0"/>
              <a:t>Výpis ze Sbírky listin prokazující splnění povinnosti dle </a:t>
            </a:r>
            <a:r>
              <a:rPr lang="cs-CZ" dirty="0" err="1"/>
              <a:t>ust</a:t>
            </a:r>
            <a:r>
              <a:rPr lang="cs-CZ" dirty="0"/>
              <a:t>. Zákona č. 563/1991 Sb., o účetnictví v platném znění </a:t>
            </a:r>
            <a:r>
              <a:rPr lang="cs-CZ" dirty="0">
                <a:solidFill>
                  <a:srgbClr val="FFC000"/>
                </a:solidFill>
              </a:rPr>
              <a:t>(SVJ/BD)</a:t>
            </a:r>
            <a:endParaRPr lang="cs-CZ" dirty="0"/>
          </a:p>
          <a:p>
            <a:pPr marL="742950" indent="-742950">
              <a:buFont typeface="Open Sans" panose="020B0606030504020204" pitchFamily="34" charset="0"/>
              <a:buAutoNum type="alphaLcParenR"/>
            </a:pPr>
            <a:r>
              <a:rPr lang="cs-CZ" dirty="0"/>
              <a:t>Vygenerovaná a podepsaná žádost </a:t>
            </a:r>
            <a:r>
              <a:rPr lang="cs-CZ" dirty="0">
                <a:solidFill>
                  <a:srgbClr val="FFC000"/>
                </a:solidFill>
              </a:rPr>
              <a:t>(SVJ/BD)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597CB-1247-4171-8CC4-C6665CA7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3677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3FA9C-0366-4506-B935-399F9994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044" y="580903"/>
            <a:ext cx="20860264" cy="123015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a) Projektová dokumentace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87EA92-05E3-4C97-A7EB-1B125B944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042" y="2109880"/>
            <a:ext cx="20860266" cy="8154956"/>
          </a:xfrm>
        </p:spPr>
        <p:txBody>
          <a:bodyPr/>
          <a:lstStyle/>
          <a:p>
            <a:r>
              <a:rPr lang="cs-CZ" dirty="0"/>
              <a:t>skládající se z těchto částí: </a:t>
            </a:r>
          </a:p>
          <a:p>
            <a:pPr lvl="1"/>
            <a:r>
              <a:rPr lang="cs-CZ" dirty="0"/>
              <a:t>technická zpráva, vč. popisu vegetačních prvků, druhů dřevin atp.</a:t>
            </a:r>
          </a:p>
          <a:p>
            <a:pPr lvl="1"/>
            <a:r>
              <a:rPr lang="cs-CZ" dirty="0"/>
              <a:t>plánu péče o nové výsadby</a:t>
            </a:r>
          </a:p>
          <a:p>
            <a:pPr lvl="1"/>
            <a:r>
              <a:rPr lang="cs-CZ" dirty="0"/>
              <a:t>výkresová část, vč. zákresu jednotlivých prvků řešení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597CB-1247-4171-8CC4-C6665CA7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61E9DAD-BDFF-81FD-EF6E-A0C4BD0B9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3856" y="425842"/>
            <a:ext cx="9127652" cy="537353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AAA8B7E-8DD2-0035-A83C-B59F8B559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599" y="5961276"/>
            <a:ext cx="11170126" cy="749077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B2CCE21-C394-3C6C-E775-CED245916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29" y="4823260"/>
            <a:ext cx="12165010" cy="862879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A7C772B-9904-01CB-AA50-FFC1CBDB1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88" y="10873191"/>
            <a:ext cx="5776184" cy="2578862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78E8F23D-3200-96F2-D29F-30B696A38D17}"/>
              </a:ext>
            </a:extLst>
          </p:cNvPr>
          <p:cNvSpPr/>
          <p:nvPr/>
        </p:nvSpPr>
        <p:spPr>
          <a:xfrm>
            <a:off x="10241280" y="11887200"/>
            <a:ext cx="2244436" cy="1402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497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3FA9C-0366-4506-B935-399F9994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044" y="580903"/>
            <a:ext cx="20860264" cy="123015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b) Položkový rozpočet celkového projektu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87EA92-05E3-4C97-A7EB-1B125B944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042" y="2109880"/>
            <a:ext cx="20860266" cy="8154956"/>
          </a:xfrm>
        </p:spPr>
        <p:txBody>
          <a:bodyPr/>
          <a:lstStyle/>
          <a:p>
            <a:r>
              <a:rPr lang="cs-CZ" b="0" dirty="0"/>
              <a:t>ve formátu </a:t>
            </a:r>
            <a:r>
              <a:rPr lang="cs-CZ" dirty="0" err="1"/>
              <a:t>xls</a:t>
            </a:r>
            <a:r>
              <a:rPr lang="cs-CZ" dirty="0"/>
              <a:t> (Excel)</a:t>
            </a:r>
          </a:p>
          <a:p>
            <a:r>
              <a:rPr lang="cs-CZ" b="0" dirty="0"/>
              <a:t>členění na: </a:t>
            </a:r>
            <a:r>
              <a:rPr lang="cs-CZ" dirty="0"/>
              <a:t>materiál a práce</a:t>
            </a:r>
          </a:p>
          <a:p>
            <a:r>
              <a:rPr lang="cs-CZ" b="0" dirty="0"/>
              <a:t>je poté třeba ve </a:t>
            </a:r>
            <a:r>
              <a:rPr lang="cs-CZ" dirty="0"/>
              <a:t>zestručněné </a:t>
            </a:r>
            <a:r>
              <a:rPr lang="cs-CZ" b="0" dirty="0"/>
              <a:t>podobě přenést i do systému </a:t>
            </a:r>
            <a:r>
              <a:rPr lang="cs-CZ" b="0" dirty="0" err="1"/>
              <a:t>Grantys</a:t>
            </a:r>
            <a:endParaRPr lang="cs-CZ" b="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597CB-1247-4171-8CC4-C6665CA7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8E8F23D-3200-96F2-D29F-30B696A38D17}"/>
              </a:ext>
            </a:extLst>
          </p:cNvPr>
          <p:cNvSpPr/>
          <p:nvPr/>
        </p:nvSpPr>
        <p:spPr>
          <a:xfrm>
            <a:off x="10241280" y="11887200"/>
            <a:ext cx="2244436" cy="1402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115F138-4B67-B917-D086-C5A5E1DF3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763" y="4413273"/>
            <a:ext cx="16530824" cy="8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16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3FA9C-0366-4506-B935-399F9994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044" y="580903"/>
            <a:ext cx="20860264" cy="123015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c) </a:t>
            </a:r>
            <a:r>
              <a:rPr lang="cs-CZ" dirty="0">
                <a:solidFill>
                  <a:schemeClr val="tx1"/>
                </a:solidFill>
              </a:rPr>
              <a:t>Zákres půdorysu revitalizovaného území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87EA92-05E3-4C97-A7EB-1B125B944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042" y="2109880"/>
            <a:ext cx="20860266" cy="8154956"/>
          </a:xfrm>
        </p:spPr>
        <p:txBody>
          <a:bodyPr/>
          <a:lstStyle/>
          <a:p>
            <a:r>
              <a:rPr lang="cs-CZ" dirty="0"/>
              <a:t>na katastrální mapě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597CB-1247-4171-8CC4-C6665CA7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8E8F23D-3200-96F2-D29F-30B696A38D17}"/>
              </a:ext>
            </a:extLst>
          </p:cNvPr>
          <p:cNvSpPr/>
          <p:nvPr/>
        </p:nvSpPr>
        <p:spPr>
          <a:xfrm>
            <a:off x="10241280" y="11887200"/>
            <a:ext cx="2244436" cy="1402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150A678-2179-12D5-F450-AE68781D2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42" y="2753157"/>
            <a:ext cx="15034500" cy="105370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4D8B649B-FE1E-4162-75C3-ADE1D4BCB28C}"/>
              </a:ext>
            </a:extLst>
          </p:cNvPr>
          <p:cNvSpPr/>
          <p:nvPr/>
        </p:nvSpPr>
        <p:spPr>
          <a:xfrm>
            <a:off x="8614756" y="11185721"/>
            <a:ext cx="7238786" cy="1949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04DA2EA-C28F-5E52-E63F-3523A7E069F7}"/>
              </a:ext>
            </a:extLst>
          </p:cNvPr>
          <p:cNvSpPr/>
          <p:nvPr/>
        </p:nvSpPr>
        <p:spPr>
          <a:xfrm>
            <a:off x="8767156" y="10622787"/>
            <a:ext cx="7238786" cy="1949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16A55AD2-6B65-C392-E045-3C9D52523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8060" y="1811059"/>
            <a:ext cx="6233960" cy="1165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36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3FA9C-0366-4506-B935-399F9994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044" y="580903"/>
            <a:ext cx="20860264" cy="123015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d) Fotodokumentace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87EA92-05E3-4C97-A7EB-1B125B944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042" y="2109880"/>
            <a:ext cx="20860266" cy="8154956"/>
          </a:xfrm>
        </p:spPr>
        <p:txBody>
          <a:bodyPr/>
          <a:lstStyle/>
          <a:p>
            <a:r>
              <a:rPr lang="cs-CZ" b="0" dirty="0"/>
              <a:t>před realizací prokazující stav dané plochy</a:t>
            </a:r>
          </a:p>
          <a:p>
            <a:r>
              <a:rPr lang="cs-CZ" b="0" dirty="0"/>
              <a:t>formáty</a:t>
            </a:r>
            <a:r>
              <a:rPr lang="cs-CZ" dirty="0"/>
              <a:t> </a:t>
            </a:r>
            <a:r>
              <a:rPr lang="cs-CZ" dirty="0" err="1"/>
              <a:t>jpg</a:t>
            </a:r>
            <a:r>
              <a:rPr lang="cs-CZ" dirty="0"/>
              <a:t>/</a:t>
            </a:r>
            <a:r>
              <a:rPr lang="cs-CZ" dirty="0" err="1"/>
              <a:t>jpeg</a:t>
            </a:r>
            <a:r>
              <a:rPr lang="cs-CZ" dirty="0"/>
              <a:t>/</a:t>
            </a:r>
            <a:r>
              <a:rPr lang="cs-CZ" dirty="0" err="1"/>
              <a:t>png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v případě více fotografií vložení souboru zip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597CB-1247-4171-8CC4-C6665CA7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EAA-0AD4-48FE-B655-399857AB8FE0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8E8F23D-3200-96F2-D29F-30B696A38D17}"/>
              </a:ext>
            </a:extLst>
          </p:cNvPr>
          <p:cNvSpPr/>
          <p:nvPr/>
        </p:nvSpPr>
        <p:spPr>
          <a:xfrm>
            <a:off x="10241280" y="11887200"/>
            <a:ext cx="2244436" cy="1402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venku, území, strom, rostlina&#10;&#10;Popis byl vytvořen automaticky">
            <a:extLst>
              <a:ext uri="{FF2B5EF4-FFF2-40B4-BE49-F238E27FC236}">
                <a16:creationId xmlns:a16="http://schemas.microsoft.com/office/drawing/2014/main" id="{206F7AE8-1CEF-5B67-07DD-255C0A32D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838" y="7330861"/>
            <a:ext cx="7823933" cy="5867950"/>
          </a:xfrm>
          <a:prstGeom prst="rect">
            <a:avLst/>
          </a:prstGeom>
        </p:spPr>
      </p:pic>
      <p:pic>
        <p:nvPicPr>
          <p:cNvPr id="10" name="Obrázek 9" descr="Obsah obrázku venku, rostlina, tráva, vegetace&#10;&#10;Popis byl vytvořen automaticky">
            <a:extLst>
              <a:ext uri="{FF2B5EF4-FFF2-40B4-BE49-F238E27FC236}">
                <a16:creationId xmlns:a16="http://schemas.microsoft.com/office/drawing/2014/main" id="{8FC88802-D962-CEFA-5456-34514EC15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4" y="4728033"/>
            <a:ext cx="8175652" cy="6133463"/>
          </a:xfrm>
          <a:prstGeom prst="rect">
            <a:avLst/>
          </a:prstGeom>
        </p:spPr>
      </p:pic>
      <p:pic>
        <p:nvPicPr>
          <p:cNvPr id="15" name="Obrázek 14" descr="Obsah obrázku venku, rostlina, území, strom&#10;&#10;Popis byl vytvořen automaticky">
            <a:extLst>
              <a:ext uri="{FF2B5EF4-FFF2-40B4-BE49-F238E27FC236}">
                <a16:creationId xmlns:a16="http://schemas.microsoft.com/office/drawing/2014/main" id="{4B5EDBDE-BBD1-F031-8757-50E12B7B0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833" y="2299373"/>
            <a:ext cx="6960000" cy="5220000"/>
          </a:xfrm>
          <a:prstGeom prst="rect">
            <a:avLst/>
          </a:prstGeom>
        </p:spPr>
      </p:pic>
      <p:pic>
        <p:nvPicPr>
          <p:cNvPr id="17" name="Obrázek 16" descr="Obsah obrázku venku, okno, budova, strom&#10;&#10;Popis byl vytvořen automaticky">
            <a:extLst>
              <a:ext uri="{FF2B5EF4-FFF2-40B4-BE49-F238E27FC236}">
                <a16:creationId xmlns:a16="http://schemas.microsoft.com/office/drawing/2014/main" id="{60058ED1-EE4B-A3BF-9530-D3237548E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833" y="7794765"/>
            <a:ext cx="6960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11431"/>
      </p:ext>
    </p:extLst>
  </p:cSld>
  <p:clrMapOvr>
    <a:masterClrMapping/>
  </p:clrMapOvr>
</p:sld>
</file>

<file path=ppt/theme/theme1.xml><?xml version="1.0" encoding="utf-8"?>
<a:theme xmlns:a="http://schemas.openxmlformats.org/drawingml/2006/main" name="Základní">
  <a:themeElements>
    <a:clrScheme name="MMB">
      <a:dk1>
        <a:sysClr val="windowText" lastClr="000000"/>
      </a:dk1>
      <a:lt1>
        <a:sysClr val="window" lastClr="FFFFFF"/>
      </a:lt1>
      <a:dk2>
        <a:srgbClr val="5C646D"/>
      </a:dk2>
      <a:lt2>
        <a:srgbClr val="E9E9EA"/>
      </a:lt2>
      <a:accent1>
        <a:srgbClr val="ED1C24"/>
      </a:accent1>
      <a:accent2>
        <a:srgbClr val="F58466"/>
      </a:accent2>
      <a:accent3>
        <a:srgbClr val="FBBEA8"/>
      </a:accent3>
      <a:accent4>
        <a:srgbClr val="414142"/>
      </a:accent4>
      <a:accent5>
        <a:srgbClr val="808285"/>
      </a:accent5>
      <a:accent6>
        <a:srgbClr val="BCBEC0"/>
      </a:accent6>
      <a:hlink>
        <a:srgbClr val="F0DDD5"/>
      </a:hlink>
      <a:folHlink>
        <a:srgbClr val="E9E9EA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MB_Prezentace_final_zakladni.potx" id="{7CACB799-5708-4CF2-B856-5B48B942E5A1}" vid="{B7E063F4-85EC-4710-994B-4D1ECEE2D26E}"/>
    </a:ext>
  </a:extLst>
</a:theme>
</file>

<file path=ppt/theme/theme2.xml><?xml version="1.0" encoding="utf-8"?>
<a:theme xmlns:a="http://schemas.openxmlformats.org/drawingml/2006/main" name="Sedivá">
  <a:themeElements>
    <a:clrScheme name="MMB">
      <a:dk1>
        <a:sysClr val="windowText" lastClr="000000"/>
      </a:dk1>
      <a:lt1>
        <a:sysClr val="window" lastClr="FFFFFF"/>
      </a:lt1>
      <a:dk2>
        <a:srgbClr val="5C646D"/>
      </a:dk2>
      <a:lt2>
        <a:srgbClr val="E9E9EA"/>
      </a:lt2>
      <a:accent1>
        <a:srgbClr val="ED1C24"/>
      </a:accent1>
      <a:accent2>
        <a:srgbClr val="F58466"/>
      </a:accent2>
      <a:accent3>
        <a:srgbClr val="FBBEA8"/>
      </a:accent3>
      <a:accent4>
        <a:srgbClr val="414142"/>
      </a:accent4>
      <a:accent5>
        <a:srgbClr val="808285"/>
      </a:accent5>
      <a:accent6>
        <a:srgbClr val="BCBEC0"/>
      </a:accent6>
      <a:hlink>
        <a:srgbClr val="F0DDD5"/>
      </a:hlink>
      <a:folHlink>
        <a:srgbClr val="E9E9EA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MB_Prezentace_final_zakladni.potx" id="{7CACB799-5708-4CF2-B856-5B48B942E5A1}" vid="{CCE06D9E-96CE-4C86-9B51-C13825DEBC37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01_Prezentace_zakladni_16.9_sirokouhla (1)</Template>
  <TotalTime>1721</TotalTime>
  <Words>1158</Words>
  <Application>Microsoft Office PowerPoint</Application>
  <PresentationFormat>Vlastní</PresentationFormat>
  <Paragraphs>177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Open Sans</vt:lpstr>
      <vt:lpstr>Základní</vt:lpstr>
      <vt:lpstr>Sedivá</vt:lpstr>
      <vt:lpstr>Seminář k žádosti o dotaci v rámci dotačního programu Vnitroblok</vt:lpstr>
      <vt:lpstr>Program semináře </vt:lpstr>
      <vt:lpstr>1. Obecně o dotačním programu</vt:lpstr>
      <vt:lpstr>Prezentace aplikace PowerPoint</vt:lpstr>
      <vt:lpstr>2. Povinné přílohy k žádosti</vt:lpstr>
      <vt:lpstr>a) Projektová dokumentace</vt:lpstr>
      <vt:lpstr>b) Položkový rozpočet celkového projektu </vt:lpstr>
      <vt:lpstr>c) Zákres půdorysu revitalizovaného území </vt:lpstr>
      <vt:lpstr>d) Fotodokumentace</vt:lpstr>
      <vt:lpstr>e) Souhlas majitele pozemku (či pozemků), na kterém bude projekt realizován </vt:lpstr>
      <vt:lpstr>f) Výpis z Evidence skutečných majitelů </vt:lpstr>
      <vt:lpstr>g) Doklad prokazující existenci žadatele </vt:lpstr>
      <vt:lpstr>i) Čestné prohlášení pro fyzické i právnické osoby</vt:lpstr>
      <vt:lpstr>k) Doklad o zřízení bankovního účtu </vt:lpstr>
      <vt:lpstr>m) Výpis ze Sbírky listin prokazující splnění povinnosti dle ust. Zákona č. 563/1991 Sb., o účetnictví v platném znění </vt:lpstr>
      <vt:lpstr>n) Vygenerovaná a podepsaná žádost </vt:lpstr>
      <vt:lpstr>3. Příklady realizace</vt:lpstr>
      <vt:lpstr>3. Příklady realizace</vt:lpstr>
      <vt:lpstr>3. Příklady realizace</vt:lpstr>
      <vt:lpstr>3. Příklady realizace</vt:lpstr>
      <vt:lpstr>4. Dotazy a připomínky </vt:lpstr>
      <vt:lpstr>Děkuji za pozornost</vt:lpstr>
    </vt:vector>
  </TitlesOfParts>
  <Company>MMB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Seminář k žádosti o dotaci v rámci dotačního programu Vnitroblok</dc:title>
  <dc:creator>Minarčíková Klára (MMB_OZP)</dc:creator>
  <cp:lastModifiedBy>Minarčíková Klára (MMB_OZP)</cp:lastModifiedBy>
  <cp:revision>17</cp:revision>
  <dcterms:created xsi:type="dcterms:W3CDTF">2024-05-09T11:49:47Z</dcterms:created>
  <dcterms:modified xsi:type="dcterms:W3CDTF">2024-05-13T10:07:52Z</dcterms:modified>
</cp:coreProperties>
</file>